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2" r:id="rId1"/>
  </p:sldMasterIdLst>
  <p:notesMasterIdLst>
    <p:notesMasterId r:id="rId128"/>
  </p:notesMasterIdLst>
  <p:handoutMasterIdLst>
    <p:handoutMasterId r:id="rId129"/>
  </p:handoutMasterIdLst>
  <p:sldIdLst>
    <p:sldId id="375" r:id="rId2"/>
    <p:sldId id="295" r:id="rId3"/>
    <p:sldId id="531" r:id="rId4"/>
    <p:sldId id="326" r:id="rId5"/>
    <p:sldId id="533" r:id="rId6"/>
    <p:sldId id="534" r:id="rId7"/>
    <p:sldId id="261" r:id="rId8"/>
    <p:sldId id="536" r:id="rId9"/>
    <p:sldId id="764" r:id="rId10"/>
    <p:sldId id="538" r:id="rId11"/>
    <p:sldId id="763" r:id="rId12"/>
    <p:sldId id="765" r:id="rId13"/>
    <p:sldId id="541" r:id="rId14"/>
    <p:sldId id="766" r:id="rId15"/>
    <p:sldId id="768" r:id="rId16"/>
    <p:sldId id="769" r:id="rId17"/>
    <p:sldId id="767" r:id="rId18"/>
    <p:sldId id="772" r:id="rId19"/>
    <p:sldId id="542" r:id="rId20"/>
    <p:sldId id="770" r:id="rId21"/>
    <p:sldId id="755" r:id="rId22"/>
    <p:sldId id="543" r:id="rId23"/>
    <p:sldId id="544" r:id="rId24"/>
    <p:sldId id="773" r:id="rId25"/>
    <p:sldId id="757" r:id="rId26"/>
    <p:sldId id="771" r:id="rId27"/>
    <p:sldId id="756" r:id="rId28"/>
    <p:sldId id="545" r:id="rId29"/>
    <p:sldId id="879" r:id="rId30"/>
    <p:sldId id="880" r:id="rId31"/>
    <p:sldId id="881" r:id="rId32"/>
    <p:sldId id="777" r:id="rId33"/>
    <p:sldId id="778" r:id="rId34"/>
    <p:sldId id="548" r:id="rId35"/>
    <p:sldId id="882" r:id="rId36"/>
    <p:sldId id="780" r:id="rId37"/>
    <p:sldId id="549" r:id="rId38"/>
    <p:sldId id="551" r:id="rId39"/>
    <p:sldId id="883" r:id="rId40"/>
    <p:sldId id="884" r:id="rId41"/>
    <p:sldId id="885" r:id="rId42"/>
    <p:sldId id="552" r:id="rId43"/>
    <p:sldId id="784" r:id="rId44"/>
    <p:sldId id="886" r:id="rId45"/>
    <p:sldId id="790" r:id="rId46"/>
    <p:sldId id="888" r:id="rId47"/>
    <p:sldId id="887" r:id="rId48"/>
    <p:sldId id="791" r:id="rId49"/>
    <p:sldId id="792" r:id="rId50"/>
    <p:sldId id="793" r:id="rId51"/>
    <p:sldId id="794" r:id="rId52"/>
    <p:sldId id="795" r:id="rId53"/>
    <p:sldId id="796" r:id="rId54"/>
    <p:sldId id="797" r:id="rId55"/>
    <p:sldId id="798" r:id="rId56"/>
    <p:sldId id="799" r:id="rId57"/>
    <p:sldId id="889" r:id="rId58"/>
    <p:sldId id="801" r:id="rId59"/>
    <p:sldId id="802" r:id="rId60"/>
    <p:sldId id="804" r:id="rId61"/>
    <p:sldId id="805" r:id="rId62"/>
    <p:sldId id="807" r:id="rId63"/>
    <p:sldId id="808" r:id="rId64"/>
    <p:sldId id="809" r:id="rId65"/>
    <p:sldId id="890" r:id="rId66"/>
    <p:sldId id="811" r:id="rId67"/>
    <p:sldId id="812" r:id="rId68"/>
    <p:sldId id="813" r:id="rId69"/>
    <p:sldId id="814" r:id="rId70"/>
    <p:sldId id="815" r:id="rId71"/>
    <p:sldId id="816" r:id="rId72"/>
    <p:sldId id="817" r:id="rId73"/>
    <p:sldId id="821" r:id="rId74"/>
    <p:sldId id="822" r:id="rId75"/>
    <p:sldId id="824" r:id="rId76"/>
    <p:sldId id="823" r:id="rId77"/>
    <p:sldId id="825" r:id="rId78"/>
    <p:sldId id="826" r:id="rId79"/>
    <p:sldId id="827" r:id="rId80"/>
    <p:sldId id="829" r:id="rId81"/>
    <p:sldId id="830" r:id="rId82"/>
    <p:sldId id="831" r:id="rId83"/>
    <p:sldId id="832" r:id="rId84"/>
    <p:sldId id="834" r:id="rId85"/>
    <p:sldId id="838" r:id="rId86"/>
    <p:sldId id="892" r:id="rId87"/>
    <p:sldId id="891" r:id="rId88"/>
    <p:sldId id="839" r:id="rId89"/>
    <p:sldId id="840" r:id="rId90"/>
    <p:sldId id="841" r:id="rId91"/>
    <p:sldId id="893" r:id="rId92"/>
    <p:sldId id="844" r:id="rId93"/>
    <p:sldId id="846" r:id="rId94"/>
    <p:sldId id="847" r:id="rId95"/>
    <p:sldId id="848" r:id="rId96"/>
    <p:sldId id="894" r:id="rId97"/>
    <p:sldId id="850" r:id="rId98"/>
    <p:sldId id="895" r:id="rId99"/>
    <p:sldId id="896" r:id="rId100"/>
    <p:sldId id="854" r:id="rId101"/>
    <p:sldId id="853" r:id="rId102"/>
    <p:sldId id="855" r:id="rId103"/>
    <p:sldId id="897" r:id="rId104"/>
    <p:sldId id="898" r:id="rId105"/>
    <p:sldId id="857" r:id="rId106"/>
    <p:sldId id="905" r:id="rId107"/>
    <p:sldId id="900" r:id="rId108"/>
    <p:sldId id="899" r:id="rId109"/>
    <p:sldId id="901" r:id="rId110"/>
    <p:sldId id="861" r:id="rId111"/>
    <p:sldId id="902" r:id="rId112"/>
    <p:sldId id="903" r:id="rId113"/>
    <p:sldId id="904" r:id="rId114"/>
    <p:sldId id="865" r:id="rId115"/>
    <p:sldId id="906" r:id="rId116"/>
    <p:sldId id="867" r:id="rId117"/>
    <p:sldId id="907" r:id="rId118"/>
    <p:sldId id="870" r:id="rId119"/>
    <p:sldId id="908" r:id="rId120"/>
    <p:sldId id="909" r:id="rId121"/>
    <p:sldId id="910" r:id="rId122"/>
    <p:sldId id="874" r:id="rId123"/>
    <p:sldId id="623" r:id="rId124"/>
    <p:sldId id="622" r:id="rId125"/>
    <p:sldId id="621" r:id="rId126"/>
    <p:sldId id="753" r:id="rId12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700"/>
    <a:srgbClr val="13548C"/>
    <a:srgbClr val="FF9900"/>
    <a:srgbClr val="DB6871"/>
    <a:srgbClr val="FFFF66"/>
    <a:srgbClr val="FF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3889" autoAdjust="0"/>
  </p:normalViewPr>
  <p:slideViewPr>
    <p:cSldViewPr>
      <p:cViewPr varScale="1">
        <p:scale>
          <a:sx n="85" d="100"/>
          <a:sy n="85" d="100"/>
        </p:scale>
        <p:origin x="932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30.wmf"/><Relationship Id="rId7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37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6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6.wmf"/><Relationship Id="rId1" Type="http://schemas.openxmlformats.org/officeDocument/2006/relationships/image" Target="../media/image48.wmf"/><Relationship Id="rId4" Type="http://schemas.openxmlformats.org/officeDocument/2006/relationships/image" Target="../media/image45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11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页眉占位符 119809">
            <a:extLst>
              <a:ext uri="{FF2B5EF4-FFF2-40B4-BE49-F238E27FC236}">
                <a16:creationId xmlns:a16="http://schemas.microsoft.com/office/drawing/2014/main" id="{11866BA2-6ECA-4A78-BFCD-52F2E27E67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9811" name="日期占位符 119810">
            <a:extLst>
              <a:ext uri="{FF2B5EF4-FFF2-40B4-BE49-F238E27FC236}">
                <a16:creationId xmlns:a16="http://schemas.microsoft.com/office/drawing/2014/main" id="{44DC1112-2B5D-41DB-80C1-854E361A8B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9812" name="页脚占位符 119811">
            <a:extLst>
              <a:ext uri="{FF2B5EF4-FFF2-40B4-BE49-F238E27FC236}">
                <a16:creationId xmlns:a16="http://schemas.microsoft.com/office/drawing/2014/main" id="{BC642C61-0B1F-4BEE-B6DF-D98A3E994B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9813" name="灯片编号占位符 119812">
            <a:extLst>
              <a:ext uri="{FF2B5EF4-FFF2-40B4-BE49-F238E27FC236}">
                <a16:creationId xmlns:a16="http://schemas.microsoft.com/office/drawing/2014/main" id="{902D98DE-C3CB-481C-95C9-68DE306B3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9285430E-5442-4B80-AA2D-787E984666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19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页眉占位符 16385">
            <a:extLst>
              <a:ext uri="{FF2B5EF4-FFF2-40B4-BE49-F238E27FC236}">
                <a16:creationId xmlns:a16="http://schemas.microsoft.com/office/drawing/2014/main" id="{3D95D985-85AA-4596-A4C8-6AE1B9394B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387" name="日期占位符 16386">
            <a:extLst>
              <a:ext uri="{FF2B5EF4-FFF2-40B4-BE49-F238E27FC236}">
                <a16:creationId xmlns:a16="http://schemas.microsoft.com/office/drawing/2014/main" id="{920CE1A9-6718-4F08-9F3C-7205D575707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0" name="幻灯片图像占位符 16387">
            <a:extLst>
              <a:ext uri="{FF2B5EF4-FFF2-40B4-BE49-F238E27FC236}">
                <a16:creationId xmlns:a16="http://schemas.microsoft.com/office/drawing/2014/main" id="{092A5402-4055-4B75-BBA6-45AAC82D391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文本占位符 16388">
            <a:extLst>
              <a:ext uri="{FF2B5EF4-FFF2-40B4-BE49-F238E27FC236}">
                <a16:creationId xmlns:a16="http://schemas.microsoft.com/office/drawing/2014/main" id="{1ED9A507-CE91-404A-8942-B26FEAEBFC61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6390" name="页脚占位符 16389">
            <a:extLst>
              <a:ext uri="{FF2B5EF4-FFF2-40B4-BE49-F238E27FC236}">
                <a16:creationId xmlns:a16="http://schemas.microsoft.com/office/drawing/2014/main" id="{A7C9B254-003B-47C5-BC1B-15609FC568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391" name="灯片编号占位符 16390">
            <a:extLst>
              <a:ext uri="{FF2B5EF4-FFF2-40B4-BE49-F238E27FC236}">
                <a16:creationId xmlns:a16="http://schemas.microsoft.com/office/drawing/2014/main" id="{4E489FE7-A1CE-42D4-A698-3861C1439C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B4940ABF-3544-4BC0-B750-9B9F956CAB1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3140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1pPr>
    <a:lvl2pPr marL="457200" lvl="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2pPr>
    <a:lvl3pPr marL="914400" lvl="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3pPr>
    <a:lvl4pPr marL="1371600" lvl="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4pPr>
    <a:lvl5pPr marL="1828800" lvl="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940ABF-3544-4BC0-B750-9B9F956CAB13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352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>
            <a:extLst>
              <a:ext uri="{FF2B5EF4-FFF2-40B4-BE49-F238E27FC236}">
                <a16:creationId xmlns:a16="http://schemas.microsoft.com/office/drawing/2014/main" id="{7335FBD2-B890-4C2D-A952-04D5A1540F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备注占位符 2">
            <a:extLst>
              <a:ext uri="{FF2B5EF4-FFF2-40B4-BE49-F238E27FC236}">
                <a16:creationId xmlns:a16="http://schemas.microsoft.com/office/drawing/2014/main" id="{32DAA5EF-0A8D-4DB7-8535-52F2E6EBD1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/>
              <a:t>\</a:t>
            </a:r>
          </a:p>
          <a:p>
            <a:endParaRPr lang="zh-CN" altLang="en-US" dirty="0"/>
          </a:p>
        </p:txBody>
      </p:sp>
      <p:sp>
        <p:nvSpPr>
          <p:cNvPr id="62468" name="灯片编号占位符 3">
            <a:extLst>
              <a:ext uri="{FF2B5EF4-FFF2-40B4-BE49-F238E27FC236}">
                <a16:creationId xmlns:a16="http://schemas.microsoft.com/office/drawing/2014/main" id="{A39FB1F5-E735-4F8E-B50B-CD7AE89F95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14B732BB-0ECF-4F6C-8419-05A48B22241B}" type="slidenum">
              <a:rPr altLang="en-US" sz="1200" smtClean="0"/>
              <a:pPr/>
              <a:t>84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>
            <a:extLst>
              <a:ext uri="{FF2B5EF4-FFF2-40B4-BE49-F238E27FC236}">
                <a16:creationId xmlns:a16="http://schemas.microsoft.com/office/drawing/2014/main" id="{7335FBD2-B890-4C2D-A952-04D5A1540F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备注占位符 2">
            <a:extLst>
              <a:ext uri="{FF2B5EF4-FFF2-40B4-BE49-F238E27FC236}">
                <a16:creationId xmlns:a16="http://schemas.microsoft.com/office/drawing/2014/main" id="{32DAA5EF-0A8D-4DB7-8535-52F2E6EBD1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/>
              <a:t>\</a:t>
            </a:r>
          </a:p>
          <a:p>
            <a:endParaRPr lang="zh-CN" altLang="en-US" dirty="0"/>
          </a:p>
        </p:txBody>
      </p:sp>
      <p:sp>
        <p:nvSpPr>
          <p:cNvPr id="62468" name="灯片编号占位符 3">
            <a:extLst>
              <a:ext uri="{FF2B5EF4-FFF2-40B4-BE49-F238E27FC236}">
                <a16:creationId xmlns:a16="http://schemas.microsoft.com/office/drawing/2014/main" id="{A39FB1F5-E735-4F8E-B50B-CD7AE89F95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14B732BB-0ECF-4F6C-8419-05A48B22241B}" type="slidenum">
              <a:rPr altLang="en-US" sz="1200" smtClean="0"/>
              <a:pPr/>
              <a:t>85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>
            <a:extLst>
              <a:ext uri="{FF2B5EF4-FFF2-40B4-BE49-F238E27FC236}">
                <a16:creationId xmlns:a16="http://schemas.microsoft.com/office/drawing/2014/main" id="{7335FBD2-B890-4C2D-A952-04D5A1540F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备注占位符 2">
            <a:extLst>
              <a:ext uri="{FF2B5EF4-FFF2-40B4-BE49-F238E27FC236}">
                <a16:creationId xmlns:a16="http://schemas.microsoft.com/office/drawing/2014/main" id="{32DAA5EF-0A8D-4DB7-8535-52F2E6EBD1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/>
              <a:t>\</a:t>
            </a:r>
          </a:p>
          <a:p>
            <a:endParaRPr lang="zh-CN" altLang="en-US" dirty="0"/>
          </a:p>
        </p:txBody>
      </p:sp>
      <p:sp>
        <p:nvSpPr>
          <p:cNvPr id="62468" name="灯片编号占位符 3">
            <a:extLst>
              <a:ext uri="{FF2B5EF4-FFF2-40B4-BE49-F238E27FC236}">
                <a16:creationId xmlns:a16="http://schemas.microsoft.com/office/drawing/2014/main" id="{A39FB1F5-E735-4F8E-B50B-CD7AE89F95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14B732BB-0ECF-4F6C-8419-05A48B22241B}" type="slidenum">
              <a:rPr altLang="en-US" sz="1200" smtClean="0"/>
              <a:pPr/>
              <a:t>86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52190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>
            <a:extLst>
              <a:ext uri="{FF2B5EF4-FFF2-40B4-BE49-F238E27FC236}">
                <a16:creationId xmlns:a16="http://schemas.microsoft.com/office/drawing/2014/main" id="{7335FBD2-B890-4C2D-A952-04D5A1540F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备注占位符 2">
            <a:extLst>
              <a:ext uri="{FF2B5EF4-FFF2-40B4-BE49-F238E27FC236}">
                <a16:creationId xmlns:a16="http://schemas.microsoft.com/office/drawing/2014/main" id="{32DAA5EF-0A8D-4DB7-8535-52F2E6EBD1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/>
              <a:t>\</a:t>
            </a:r>
          </a:p>
          <a:p>
            <a:endParaRPr lang="zh-CN" altLang="en-US" dirty="0"/>
          </a:p>
        </p:txBody>
      </p:sp>
      <p:sp>
        <p:nvSpPr>
          <p:cNvPr id="62468" name="灯片编号占位符 3">
            <a:extLst>
              <a:ext uri="{FF2B5EF4-FFF2-40B4-BE49-F238E27FC236}">
                <a16:creationId xmlns:a16="http://schemas.microsoft.com/office/drawing/2014/main" id="{A39FB1F5-E735-4F8E-B50B-CD7AE89F95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14B732BB-0ECF-4F6C-8419-05A48B22241B}" type="slidenum">
              <a:rPr altLang="en-US" sz="1200" smtClean="0"/>
              <a:pPr/>
              <a:t>87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79784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575498-5B68-4A76-96EE-4323497992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4038600"/>
          </a:xfrm>
          <a:prstGeom prst="rect">
            <a:avLst/>
          </a:prstGeom>
        </p:spPr>
      </p:pic>
      <p:sp>
        <p:nvSpPr>
          <p:cNvPr id="4" name="矩形 4">
            <a:extLst>
              <a:ext uri="{FF2B5EF4-FFF2-40B4-BE49-F238E27FC236}">
                <a16:creationId xmlns:a16="http://schemas.microsoft.com/office/drawing/2014/main" id="{924BD621-5C8E-46C9-B00B-820B3C5F4330}"/>
              </a:ext>
            </a:extLst>
          </p:cNvPr>
          <p:cNvSpPr/>
          <p:nvPr userDrawn="1"/>
        </p:nvSpPr>
        <p:spPr>
          <a:xfrm flipH="1">
            <a:off x="0" y="3329513"/>
            <a:ext cx="9144000" cy="2025594"/>
          </a:xfrm>
          <a:custGeom>
            <a:avLst/>
            <a:gdLst>
              <a:gd name="connsiteX0" fmla="*/ 0 w 9144010"/>
              <a:gd name="connsiteY0" fmla="*/ 0 h 2964150"/>
              <a:gd name="connsiteX1" fmla="*/ 9144010 w 9144010"/>
              <a:gd name="connsiteY1" fmla="*/ 0 h 2964150"/>
              <a:gd name="connsiteX2" fmla="*/ 9144010 w 9144010"/>
              <a:gd name="connsiteY2" fmla="*/ 2964150 h 2964150"/>
              <a:gd name="connsiteX3" fmla="*/ 0 w 9144010"/>
              <a:gd name="connsiteY3" fmla="*/ 2964150 h 2964150"/>
              <a:gd name="connsiteX4" fmla="*/ 0 w 9144010"/>
              <a:gd name="connsiteY4" fmla="*/ 0 h 2964150"/>
              <a:gd name="connsiteX0-1" fmla="*/ 0 w 9144010"/>
              <a:gd name="connsiteY0-2" fmla="*/ 0 h 2964150"/>
              <a:gd name="connsiteX1-3" fmla="*/ 9144010 w 9144010"/>
              <a:gd name="connsiteY1-4" fmla="*/ 0 h 2964150"/>
              <a:gd name="connsiteX2-5" fmla="*/ 9144010 w 9144010"/>
              <a:gd name="connsiteY2-6" fmla="*/ 2964150 h 2964150"/>
              <a:gd name="connsiteX3-7" fmla="*/ 0 w 9144010"/>
              <a:gd name="connsiteY3-8" fmla="*/ 2964150 h 2964150"/>
              <a:gd name="connsiteX4-9" fmla="*/ 0 w 9144010"/>
              <a:gd name="connsiteY4-10" fmla="*/ 0 h 2964150"/>
              <a:gd name="connsiteX0-11" fmla="*/ 0 w 9144010"/>
              <a:gd name="connsiteY0-12" fmla="*/ 0 h 2964150"/>
              <a:gd name="connsiteX1-13" fmla="*/ 9144010 w 9144010"/>
              <a:gd name="connsiteY1-14" fmla="*/ 0 h 2964150"/>
              <a:gd name="connsiteX2-15" fmla="*/ 9144010 w 9144010"/>
              <a:gd name="connsiteY2-16" fmla="*/ 2964150 h 2964150"/>
              <a:gd name="connsiteX3-17" fmla="*/ 0 w 9144010"/>
              <a:gd name="connsiteY3-18" fmla="*/ 2964150 h 2964150"/>
              <a:gd name="connsiteX4-19" fmla="*/ 0 w 9144010"/>
              <a:gd name="connsiteY4-20" fmla="*/ 0 h 2964150"/>
              <a:gd name="connsiteX0-21" fmla="*/ 0 w 9144010"/>
              <a:gd name="connsiteY0-22" fmla="*/ 0 h 2964150"/>
              <a:gd name="connsiteX1-23" fmla="*/ 9144010 w 9144010"/>
              <a:gd name="connsiteY1-24" fmla="*/ 0 h 2964150"/>
              <a:gd name="connsiteX2-25" fmla="*/ 9144010 w 9144010"/>
              <a:gd name="connsiteY2-26" fmla="*/ 2964150 h 2964150"/>
              <a:gd name="connsiteX3-27" fmla="*/ 0 w 9144010"/>
              <a:gd name="connsiteY3-28" fmla="*/ 2964150 h 2964150"/>
              <a:gd name="connsiteX4-29" fmla="*/ 0 w 9144010"/>
              <a:gd name="connsiteY4-30" fmla="*/ 0 h 2964150"/>
              <a:gd name="connsiteX0-31" fmla="*/ 0 w 9144010"/>
              <a:gd name="connsiteY0-32" fmla="*/ 0 h 2964150"/>
              <a:gd name="connsiteX1-33" fmla="*/ 9144010 w 9144010"/>
              <a:gd name="connsiteY1-34" fmla="*/ 0 h 2964150"/>
              <a:gd name="connsiteX2-35" fmla="*/ 9144010 w 9144010"/>
              <a:gd name="connsiteY2-36" fmla="*/ 2964150 h 2964150"/>
              <a:gd name="connsiteX3-37" fmla="*/ 0 w 9144010"/>
              <a:gd name="connsiteY3-38" fmla="*/ 2964150 h 2964150"/>
              <a:gd name="connsiteX4-39" fmla="*/ 0 w 9144010"/>
              <a:gd name="connsiteY4-40" fmla="*/ 0 h 2964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10" h="2964150">
                <a:moveTo>
                  <a:pt x="0" y="0"/>
                </a:moveTo>
                <a:cubicBezTo>
                  <a:pt x="2346039" y="216256"/>
                  <a:pt x="5809680" y="2235659"/>
                  <a:pt x="9144010" y="0"/>
                </a:cubicBezTo>
                <a:lnTo>
                  <a:pt x="9144010" y="2964150"/>
                </a:lnTo>
                <a:lnTo>
                  <a:pt x="0" y="29641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F4A0A4B-8327-4A2B-A10E-6DB97B6D05B1}"/>
              </a:ext>
            </a:extLst>
          </p:cNvPr>
          <p:cNvSpPr/>
          <p:nvPr userDrawn="1"/>
        </p:nvSpPr>
        <p:spPr>
          <a:xfrm flipH="1">
            <a:off x="0" y="3560897"/>
            <a:ext cx="9144000" cy="3297103"/>
          </a:xfrm>
          <a:custGeom>
            <a:avLst/>
            <a:gdLst>
              <a:gd name="connsiteX0" fmla="*/ 9144000 w 9144000"/>
              <a:gd name="connsiteY0" fmla="*/ 0 h 3297103"/>
              <a:gd name="connsiteX1" fmla="*/ 0 w 9144000"/>
              <a:gd name="connsiteY1" fmla="*/ 0 h 3297103"/>
              <a:gd name="connsiteX2" fmla="*/ 0 w 9144000"/>
              <a:gd name="connsiteY2" fmla="*/ 1855879 h 3297103"/>
              <a:gd name="connsiteX3" fmla="*/ 0 w 9144000"/>
              <a:gd name="connsiteY3" fmla="*/ 3297103 h 3297103"/>
              <a:gd name="connsiteX4" fmla="*/ 9144000 w 9144000"/>
              <a:gd name="connsiteY4" fmla="*/ 3297103 h 3297103"/>
              <a:gd name="connsiteX5" fmla="*/ 9144000 w 9144000"/>
              <a:gd name="connsiteY5" fmla="*/ 1855879 h 3297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3297103">
                <a:moveTo>
                  <a:pt x="9144000" y="0"/>
                </a:moveTo>
                <a:cubicBezTo>
                  <a:pt x="5994400" y="1526702"/>
                  <a:pt x="3048000" y="0"/>
                  <a:pt x="0" y="0"/>
                </a:cubicBezTo>
                <a:lnTo>
                  <a:pt x="0" y="1855879"/>
                </a:lnTo>
                <a:lnTo>
                  <a:pt x="0" y="3297103"/>
                </a:lnTo>
                <a:lnTo>
                  <a:pt x="9144000" y="3297103"/>
                </a:lnTo>
                <a:lnTo>
                  <a:pt x="9144000" y="1855879"/>
                </a:lnTo>
                <a:close/>
              </a:path>
            </a:pathLst>
          </a:custGeom>
          <a:solidFill>
            <a:srgbClr val="13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矩形 7">
            <a:extLst>
              <a:ext uri="{FF2B5EF4-FFF2-40B4-BE49-F238E27FC236}">
                <a16:creationId xmlns:a16="http://schemas.microsoft.com/office/drawing/2014/main" id="{BC161389-8B88-46BF-AA2F-246E019403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711028" y="5568412"/>
            <a:ext cx="37219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7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主讲人：丁兆云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1FDC179-14B0-4BD2-990A-C7C6C80AC28D}"/>
              </a:ext>
            </a:extLst>
          </p:cNvPr>
          <p:cNvCxnSpPr>
            <a:cxnSpLocks/>
          </p:cNvCxnSpPr>
          <p:nvPr userDrawn="1"/>
        </p:nvCxnSpPr>
        <p:spPr>
          <a:xfrm>
            <a:off x="1642717" y="5463114"/>
            <a:ext cx="5858567" cy="0"/>
          </a:xfrm>
          <a:prstGeom prst="line">
            <a:avLst/>
          </a:prstGeom>
          <a:ln>
            <a:solidFill>
              <a:srgbClr val="FFFFF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3E6369A-7D52-43ED-9952-4CF062B81771}"/>
              </a:ext>
            </a:extLst>
          </p:cNvPr>
          <p:cNvSpPr/>
          <p:nvPr userDrawn="1"/>
        </p:nvSpPr>
        <p:spPr>
          <a:xfrm>
            <a:off x="2083176" y="4651214"/>
            <a:ext cx="49776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ea"/>
              </a:rPr>
              <a:t>第二课  数据预处理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A2347EF-6C6F-4291-8AD4-146DC49F034C}"/>
              </a:ext>
            </a:extLst>
          </p:cNvPr>
          <p:cNvGrpSpPr/>
          <p:nvPr userDrawn="1"/>
        </p:nvGrpSpPr>
        <p:grpSpPr>
          <a:xfrm>
            <a:off x="377337" y="6382297"/>
            <a:ext cx="8515143" cy="323165"/>
            <a:chOff x="305329" y="6382297"/>
            <a:chExt cx="8515143" cy="323165"/>
          </a:xfrm>
        </p:grpSpPr>
        <p:sp>
          <p:nvSpPr>
            <p:cNvPr id="11" name="矩形 7">
              <a:extLst>
                <a:ext uri="{FF2B5EF4-FFF2-40B4-BE49-F238E27FC236}">
                  <a16:creationId xmlns:a16="http://schemas.microsoft.com/office/drawing/2014/main" id="{F71F9F14-8D10-4307-8455-ABE4CC991DF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472" y="6382297"/>
              <a:ext cx="831600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dingzhaoyun1983@163.com        17607310865        https://github.com/zyding1983/datamining</a:t>
              </a: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C1EE3AE-6A9C-4868-9527-19EF7EB5B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29" y="6422528"/>
              <a:ext cx="242702" cy="242702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2B553A3-3229-4CF4-A7F1-BB831DB5EE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8512" y="6403941"/>
              <a:ext cx="279876" cy="27987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AEC7AD8-3298-4414-85DC-586BBE803B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9974" y="6435217"/>
              <a:ext cx="217324" cy="217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3640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575498-5B68-4A76-96EE-4323497992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4038600"/>
          </a:xfrm>
          <a:prstGeom prst="rect">
            <a:avLst/>
          </a:prstGeom>
        </p:spPr>
      </p:pic>
      <p:sp>
        <p:nvSpPr>
          <p:cNvPr id="4" name="矩形 4">
            <a:extLst>
              <a:ext uri="{FF2B5EF4-FFF2-40B4-BE49-F238E27FC236}">
                <a16:creationId xmlns:a16="http://schemas.microsoft.com/office/drawing/2014/main" id="{924BD621-5C8E-46C9-B00B-820B3C5F4330}"/>
              </a:ext>
            </a:extLst>
          </p:cNvPr>
          <p:cNvSpPr/>
          <p:nvPr userDrawn="1"/>
        </p:nvSpPr>
        <p:spPr>
          <a:xfrm flipH="1">
            <a:off x="0" y="3329513"/>
            <a:ext cx="9144000" cy="2025594"/>
          </a:xfrm>
          <a:custGeom>
            <a:avLst/>
            <a:gdLst>
              <a:gd name="connsiteX0" fmla="*/ 0 w 9144010"/>
              <a:gd name="connsiteY0" fmla="*/ 0 h 2964150"/>
              <a:gd name="connsiteX1" fmla="*/ 9144010 w 9144010"/>
              <a:gd name="connsiteY1" fmla="*/ 0 h 2964150"/>
              <a:gd name="connsiteX2" fmla="*/ 9144010 w 9144010"/>
              <a:gd name="connsiteY2" fmla="*/ 2964150 h 2964150"/>
              <a:gd name="connsiteX3" fmla="*/ 0 w 9144010"/>
              <a:gd name="connsiteY3" fmla="*/ 2964150 h 2964150"/>
              <a:gd name="connsiteX4" fmla="*/ 0 w 9144010"/>
              <a:gd name="connsiteY4" fmla="*/ 0 h 2964150"/>
              <a:gd name="connsiteX0-1" fmla="*/ 0 w 9144010"/>
              <a:gd name="connsiteY0-2" fmla="*/ 0 h 2964150"/>
              <a:gd name="connsiteX1-3" fmla="*/ 9144010 w 9144010"/>
              <a:gd name="connsiteY1-4" fmla="*/ 0 h 2964150"/>
              <a:gd name="connsiteX2-5" fmla="*/ 9144010 w 9144010"/>
              <a:gd name="connsiteY2-6" fmla="*/ 2964150 h 2964150"/>
              <a:gd name="connsiteX3-7" fmla="*/ 0 w 9144010"/>
              <a:gd name="connsiteY3-8" fmla="*/ 2964150 h 2964150"/>
              <a:gd name="connsiteX4-9" fmla="*/ 0 w 9144010"/>
              <a:gd name="connsiteY4-10" fmla="*/ 0 h 2964150"/>
              <a:gd name="connsiteX0-11" fmla="*/ 0 w 9144010"/>
              <a:gd name="connsiteY0-12" fmla="*/ 0 h 2964150"/>
              <a:gd name="connsiteX1-13" fmla="*/ 9144010 w 9144010"/>
              <a:gd name="connsiteY1-14" fmla="*/ 0 h 2964150"/>
              <a:gd name="connsiteX2-15" fmla="*/ 9144010 w 9144010"/>
              <a:gd name="connsiteY2-16" fmla="*/ 2964150 h 2964150"/>
              <a:gd name="connsiteX3-17" fmla="*/ 0 w 9144010"/>
              <a:gd name="connsiteY3-18" fmla="*/ 2964150 h 2964150"/>
              <a:gd name="connsiteX4-19" fmla="*/ 0 w 9144010"/>
              <a:gd name="connsiteY4-20" fmla="*/ 0 h 2964150"/>
              <a:gd name="connsiteX0-21" fmla="*/ 0 w 9144010"/>
              <a:gd name="connsiteY0-22" fmla="*/ 0 h 2964150"/>
              <a:gd name="connsiteX1-23" fmla="*/ 9144010 w 9144010"/>
              <a:gd name="connsiteY1-24" fmla="*/ 0 h 2964150"/>
              <a:gd name="connsiteX2-25" fmla="*/ 9144010 w 9144010"/>
              <a:gd name="connsiteY2-26" fmla="*/ 2964150 h 2964150"/>
              <a:gd name="connsiteX3-27" fmla="*/ 0 w 9144010"/>
              <a:gd name="connsiteY3-28" fmla="*/ 2964150 h 2964150"/>
              <a:gd name="connsiteX4-29" fmla="*/ 0 w 9144010"/>
              <a:gd name="connsiteY4-30" fmla="*/ 0 h 2964150"/>
              <a:gd name="connsiteX0-31" fmla="*/ 0 w 9144010"/>
              <a:gd name="connsiteY0-32" fmla="*/ 0 h 2964150"/>
              <a:gd name="connsiteX1-33" fmla="*/ 9144010 w 9144010"/>
              <a:gd name="connsiteY1-34" fmla="*/ 0 h 2964150"/>
              <a:gd name="connsiteX2-35" fmla="*/ 9144010 w 9144010"/>
              <a:gd name="connsiteY2-36" fmla="*/ 2964150 h 2964150"/>
              <a:gd name="connsiteX3-37" fmla="*/ 0 w 9144010"/>
              <a:gd name="connsiteY3-38" fmla="*/ 2964150 h 2964150"/>
              <a:gd name="connsiteX4-39" fmla="*/ 0 w 9144010"/>
              <a:gd name="connsiteY4-40" fmla="*/ 0 h 2964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10" h="2964150">
                <a:moveTo>
                  <a:pt x="0" y="0"/>
                </a:moveTo>
                <a:cubicBezTo>
                  <a:pt x="2346039" y="216256"/>
                  <a:pt x="5809680" y="2235659"/>
                  <a:pt x="9144010" y="0"/>
                </a:cubicBezTo>
                <a:lnTo>
                  <a:pt x="9144010" y="2964150"/>
                </a:lnTo>
                <a:lnTo>
                  <a:pt x="0" y="29641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F4A0A4B-8327-4A2B-A10E-6DB97B6D05B1}"/>
              </a:ext>
            </a:extLst>
          </p:cNvPr>
          <p:cNvSpPr/>
          <p:nvPr userDrawn="1"/>
        </p:nvSpPr>
        <p:spPr>
          <a:xfrm flipH="1">
            <a:off x="0" y="3560897"/>
            <a:ext cx="9144000" cy="3297103"/>
          </a:xfrm>
          <a:custGeom>
            <a:avLst/>
            <a:gdLst>
              <a:gd name="connsiteX0" fmla="*/ 9144000 w 9144000"/>
              <a:gd name="connsiteY0" fmla="*/ 0 h 3297103"/>
              <a:gd name="connsiteX1" fmla="*/ 0 w 9144000"/>
              <a:gd name="connsiteY1" fmla="*/ 0 h 3297103"/>
              <a:gd name="connsiteX2" fmla="*/ 0 w 9144000"/>
              <a:gd name="connsiteY2" fmla="*/ 1855879 h 3297103"/>
              <a:gd name="connsiteX3" fmla="*/ 0 w 9144000"/>
              <a:gd name="connsiteY3" fmla="*/ 3297103 h 3297103"/>
              <a:gd name="connsiteX4" fmla="*/ 9144000 w 9144000"/>
              <a:gd name="connsiteY4" fmla="*/ 3297103 h 3297103"/>
              <a:gd name="connsiteX5" fmla="*/ 9144000 w 9144000"/>
              <a:gd name="connsiteY5" fmla="*/ 1855879 h 3297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3297103">
                <a:moveTo>
                  <a:pt x="9144000" y="0"/>
                </a:moveTo>
                <a:cubicBezTo>
                  <a:pt x="5994400" y="1526702"/>
                  <a:pt x="3048000" y="0"/>
                  <a:pt x="0" y="0"/>
                </a:cubicBezTo>
                <a:lnTo>
                  <a:pt x="0" y="1855879"/>
                </a:lnTo>
                <a:lnTo>
                  <a:pt x="0" y="3297103"/>
                </a:lnTo>
                <a:lnTo>
                  <a:pt x="9144000" y="3297103"/>
                </a:lnTo>
                <a:lnTo>
                  <a:pt x="9144000" y="1855879"/>
                </a:lnTo>
                <a:close/>
              </a:path>
            </a:pathLst>
          </a:custGeom>
          <a:solidFill>
            <a:srgbClr val="13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1FDC179-14B0-4BD2-990A-C7C6C80AC28D}"/>
              </a:ext>
            </a:extLst>
          </p:cNvPr>
          <p:cNvCxnSpPr/>
          <p:nvPr userDrawn="1"/>
        </p:nvCxnSpPr>
        <p:spPr>
          <a:xfrm>
            <a:off x="2097809" y="5463114"/>
            <a:ext cx="4948383" cy="0"/>
          </a:xfrm>
          <a:prstGeom prst="line">
            <a:avLst/>
          </a:prstGeom>
          <a:ln>
            <a:solidFill>
              <a:srgbClr val="FFFFF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3E6369A-7D52-43ED-9952-4CF062B81771}"/>
              </a:ext>
            </a:extLst>
          </p:cNvPr>
          <p:cNvSpPr/>
          <p:nvPr userDrawn="1"/>
        </p:nvSpPr>
        <p:spPr>
          <a:xfrm>
            <a:off x="2408910" y="4444720"/>
            <a:ext cx="4445448" cy="1829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+mn-ea"/>
              </a:rPr>
              <a:t>Any Questions</a:t>
            </a:r>
            <a:r>
              <a:rPr kumimoji="1" lang="zh-CN" altLang="en-US" sz="40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+mn-ea"/>
              </a:rPr>
              <a:t>？</a:t>
            </a: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+mn-ea"/>
              </a:rPr>
              <a:t>谢   谢！</a:t>
            </a:r>
          </a:p>
        </p:txBody>
      </p:sp>
    </p:spTree>
    <p:extLst>
      <p:ext uri="{BB962C8B-B14F-4D97-AF65-F5344CB8AC3E}">
        <p14:creationId xmlns:p14="http://schemas.microsoft.com/office/powerpoint/2010/main" val="1139706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575498-5B68-4A76-96EE-4323497992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4038600"/>
          </a:xfrm>
          <a:prstGeom prst="rect">
            <a:avLst/>
          </a:prstGeom>
        </p:spPr>
      </p:pic>
      <p:sp>
        <p:nvSpPr>
          <p:cNvPr id="4" name="矩形 4">
            <a:extLst>
              <a:ext uri="{FF2B5EF4-FFF2-40B4-BE49-F238E27FC236}">
                <a16:creationId xmlns:a16="http://schemas.microsoft.com/office/drawing/2014/main" id="{924BD621-5C8E-46C9-B00B-820B3C5F4330}"/>
              </a:ext>
            </a:extLst>
          </p:cNvPr>
          <p:cNvSpPr/>
          <p:nvPr userDrawn="1"/>
        </p:nvSpPr>
        <p:spPr>
          <a:xfrm flipH="1">
            <a:off x="0" y="3329513"/>
            <a:ext cx="9144000" cy="2025594"/>
          </a:xfrm>
          <a:custGeom>
            <a:avLst/>
            <a:gdLst>
              <a:gd name="connsiteX0" fmla="*/ 0 w 9144010"/>
              <a:gd name="connsiteY0" fmla="*/ 0 h 2964150"/>
              <a:gd name="connsiteX1" fmla="*/ 9144010 w 9144010"/>
              <a:gd name="connsiteY1" fmla="*/ 0 h 2964150"/>
              <a:gd name="connsiteX2" fmla="*/ 9144010 w 9144010"/>
              <a:gd name="connsiteY2" fmla="*/ 2964150 h 2964150"/>
              <a:gd name="connsiteX3" fmla="*/ 0 w 9144010"/>
              <a:gd name="connsiteY3" fmla="*/ 2964150 h 2964150"/>
              <a:gd name="connsiteX4" fmla="*/ 0 w 9144010"/>
              <a:gd name="connsiteY4" fmla="*/ 0 h 2964150"/>
              <a:gd name="connsiteX0-1" fmla="*/ 0 w 9144010"/>
              <a:gd name="connsiteY0-2" fmla="*/ 0 h 2964150"/>
              <a:gd name="connsiteX1-3" fmla="*/ 9144010 w 9144010"/>
              <a:gd name="connsiteY1-4" fmla="*/ 0 h 2964150"/>
              <a:gd name="connsiteX2-5" fmla="*/ 9144010 w 9144010"/>
              <a:gd name="connsiteY2-6" fmla="*/ 2964150 h 2964150"/>
              <a:gd name="connsiteX3-7" fmla="*/ 0 w 9144010"/>
              <a:gd name="connsiteY3-8" fmla="*/ 2964150 h 2964150"/>
              <a:gd name="connsiteX4-9" fmla="*/ 0 w 9144010"/>
              <a:gd name="connsiteY4-10" fmla="*/ 0 h 2964150"/>
              <a:gd name="connsiteX0-11" fmla="*/ 0 w 9144010"/>
              <a:gd name="connsiteY0-12" fmla="*/ 0 h 2964150"/>
              <a:gd name="connsiteX1-13" fmla="*/ 9144010 w 9144010"/>
              <a:gd name="connsiteY1-14" fmla="*/ 0 h 2964150"/>
              <a:gd name="connsiteX2-15" fmla="*/ 9144010 w 9144010"/>
              <a:gd name="connsiteY2-16" fmla="*/ 2964150 h 2964150"/>
              <a:gd name="connsiteX3-17" fmla="*/ 0 w 9144010"/>
              <a:gd name="connsiteY3-18" fmla="*/ 2964150 h 2964150"/>
              <a:gd name="connsiteX4-19" fmla="*/ 0 w 9144010"/>
              <a:gd name="connsiteY4-20" fmla="*/ 0 h 2964150"/>
              <a:gd name="connsiteX0-21" fmla="*/ 0 w 9144010"/>
              <a:gd name="connsiteY0-22" fmla="*/ 0 h 2964150"/>
              <a:gd name="connsiteX1-23" fmla="*/ 9144010 w 9144010"/>
              <a:gd name="connsiteY1-24" fmla="*/ 0 h 2964150"/>
              <a:gd name="connsiteX2-25" fmla="*/ 9144010 w 9144010"/>
              <a:gd name="connsiteY2-26" fmla="*/ 2964150 h 2964150"/>
              <a:gd name="connsiteX3-27" fmla="*/ 0 w 9144010"/>
              <a:gd name="connsiteY3-28" fmla="*/ 2964150 h 2964150"/>
              <a:gd name="connsiteX4-29" fmla="*/ 0 w 9144010"/>
              <a:gd name="connsiteY4-30" fmla="*/ 0 h 2964150"/>
              <a:gd name="connsiteX0-31" fmla="*/ 0 w 9144010"/>
              <a:gd name="connsiteY0-32" fmla="*/ 0 h 2964150"/>
              <a:gd name="connsiteX1-33" fmla="*/ 9144010 w 9144010"/>
              <a:gd name="connsiteY1-34" fmla="*/ 0 h 2964150"/>
              <a:gd name="connsiteX2-35" fmla="*/ 9144010 w 9144010"/>
              <a:gd name="connsiteY2-36" fmla="*/ 2964150 h 2964150"/>
              <a:gd name="connsiteX3-37" fmla="*/ 0 w 9144010"/>
              <a:gd name="connsiteY3-38" fmla="*/ 2964150 h 2964150"/>
              <a:gd name="connsiteX4-39" fmla="*/ 0 w 9144010"/>
              <a:gd name="connsiteY4-40" fmla="*/ 0 h 2964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10" h="2964150">
                <a:moveTo>
                  <a:pt x="0" y="0"/>
                </a:moveTo>
                <a:cubicBezTo>
                  <a:pt x="2346039" y="216256"/>
                  <a:pt x="5809680" y="2235659"/>
                  <a:pt x="9144010" y="0"/>
                </a:cubicBezTo>
                <a:lnTo>
                  <a:pt x="9144010" y="2964150"/>
                </a:lnTo>
                <a:lnTo>
                  <a:pt x="0" y="29641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F4A0A4B-8327-4A2B-A10E-6DB97B6D05B1}"/>
              </a:ext>
            </a:extLst>
          </p:cNvPr>
          <p:cNvSpPr/>
          <p:nvPr userDrawn="1"/>
        </p:nvSpPr>
        <p:spPr>
          <a:xfrm flipH="1">
            <a:off x="0" y="3560897"/>
            <a:ext cx="9144000" cy="3297103"/>
          </a:xfrm>
          <a:custGeom>
            <a:avLst/>
            <a:gdLst>
              <a:gd name="connsiteX0" fmla="*/ 9144000 w 9144000"/>
              <a:gd name="connsiteY0" fmla="*/ 0 h 3297103"/>
              <a:gd name="connsiteX1" fmla="*/ 0 w 9144000"/>
              <a:gd name="connsiteY1" fmla="*/ 0 h 3297103"/>
              <a:gd name="connsiteX2" fmla="*/ 0 w 9144000"/>
              <a:gd name="connsiteY2" fmla="*/ 1855879 h 3297103"/>
              <a:gd name="connsiteX3" fmla="*/ 0 w 9144000"/>
              <a:gd name="connsiteY3" fmla="*/ 3297103 h 3297103"/>
              <a:gd name="connsiteX4" fmla="*/ 9144000 w 9144000"/>
              <a:gd name="connsiteY4" fmla="*/ 3297103 h 3297103"/>
              <a:gd name="connsiteX5" fmla="*/ 9144000 w 9144000"/>
              <a:gd name="connsiteY5" fmla="*/ 1855879 h 3297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3297103">
                <a:moveTo>
                  <a:pt x="9144000" y="0"/>
                </a:moveTo>
                <a:cubicBezTo>
                  <a:pt x="5994400" y="1526702"/>
                  <a:pt x="3048000" y="0"/>
                  <a:pt x="0" y="0"/>
                </a:cubicBezTo>
                <a:lnTo>
                  <a:pt x="0" y="1855879"/>
                </a:lnTo>
                <a:lnTo>
                  <a:pt x="0" y="3297103"/>
                </a:lnTo>
                <a:lnTo>
                  <a:pt x="9144000" y="3297103"/>
                </a:lnTo>
                <a:lnTo>
                  <a:pt x="9144000" y="1855879"/>
                </a:lnTo>
                <a:close/>
              </a:path>
            </a:pathLst>
          </a:custGeom>
          <a:solidFill>
            <a:srgbClr val="13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D1BB0A9-3F86-4B62-AA40-ECAAE8F33AB9}"/>
              </a:ext>
            </a:extLst>
          </p:cNvPr>
          <p:cNvGrpSpPr/>
          <p:nvPr userDrawn="1"/>
        </p:nvGrpSpPr>
        <p:grpSpPr>
          <a:xfrm>
            <a:off x="574379" y="4701128"/>
            <a:ext cx="7989554" cy="1504743"/>
            <a:chOff x="1118962" y="4467938"/>
            <a:chExt cx="4145537" cy="221897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35EADA8-EA3D-4E7C-8208-07D2FAD11A74}"/>
                </a:ext>
              </a:extLst>
            </p:cNvPr>
            <p:cNvSpPr/>
            <p:nvPr userDrawn="1"/>
          </p:nvSpPr>
          <p:spPr>
            <a:xfrm>
              <a:off x="1118962" y="4881937"/>
              <a:ext cx="1384994" cy="18049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253D45-8E2D-4D7F-A511-11AC876F35C6}"/>
                </a:ext>
              </a:extLst>
            </p:cNvPr>
            <p:cNvSpPr/>
            <p:nvPr userDrawn="1"/>
          </p:nvSpPr>
          <p:spPr>
            <a:xfrm>
              <a:off x="2499232" y="4881937"/>
              <a:ext cx="1384994" cy="18049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3258F64-DDEC-48D8-91B4-DED7EA87C312}"/>
                </a:ext>
              </a:extLst>
            </p:cNvPr>
            <p:cNvSpPr/>
            <p:nvPr userDrawn="1"/>
          </p:nvSpPr>
          <p:spPr>
            <a:xfrm>
              <a:off x="3879505" y="4881937"/>
              <a:ext cx="1384994" cy="18049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708F2DC-68A3-4F89-8E69-141DB44D2698}"/>
                </a:ext>
              </a:extLst>
            </p:cNvPr>
            <p:cNvSpPr/>
            <p:nvPr userDrawn="1"/>
          </p:nvSpPr>
          <p:spPr>
            <a:xfrm>
              <a:off x="1123683" y="5565222"/>
              <a:ext cx="1383225" cy="72618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rgbClr val="13548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数据质量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20F0DC9-8D1C-4F7D-9F3B-5D346DC5A875}"/>
                </a:ext>
              </a:extLst>
            </p:cNvPr>
            <p:cNvSpPr/>
            <p:nvPr userDrawn="1"/>
          </p:nvSpPr>
          <p:spPr>
            <a:xfrm>
              <a:off x="2503953" y="5565222"/>
              <a:ext cx="1383225" cy="72618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数据预处理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96B452C-1792-4CDF-8E3E-A02293C97908}"/>
                </a:ext>
              </a:extLst>
            </p:cNvPr>
            <p:cNvSpPr/>
            <p:nvPr userDrawn="1"/>
          </p:nvSpPr>
          <p:spPr>
            <a:xfrm>
              <a:off x="3879502" y="5565222"/>
              <a:ext cx="1383225" cy="72618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特征构造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C274980-C854-4099-B0A5-8191EC77E850}"/>
                </a:ext>
              </a:extLst>
            </p:cNvPr>
            <p:cNvSpPr txBox="1"/>
            <p:nvPr userDrawn="1"/>
          </p:nvSpPr>
          <p:spPr>
            <a:xfrm>
              <a:off x="4426303" y="4491022"/>
              <a:ext cx="291397" cy="82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FFFFFF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75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 panose="02010600030101010101" charset="-122"/>
                  <a:cs typeface="+mn-cs"/>
                </a:rPr>
                <a:t>03</a:t>
              </a:r>
              <a:endParaRPr kumimoji="1" lang="zh-CN" altLang="en-US" sz="2400" b="1" i="0" u="none" strike="noStrike" kern="1200" cap="none" spc="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BDD26CC-6000-4BBA-B26B-38C3826FC6AC}"/>
                </a:ext>
              </a:extLst>
            </p:cNvPr>
            <p:cNvSpPr txBox="1"/>
            <p:nvPr userDrawn="1"/>
          </p:nvSpPr>
          <p:spPr>
            <a:xfrm>
              <a:off x="3046030" y="4491022"/>
              <a:ext cx="291397" cy="82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FFFFFF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75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 panose="02010600030101010101" charset="-122"/>
                  <a:cs typeface="+mn-cs"/>
                </a:rPr>
                <a:t>02</a:t>
              </a:r>
              <a:endParaRPr kumimoji="1" lang="zh-CN" altLang="en-US" sz="2400" b="1" i="0" u="none" strike="noStrike" kern="1200" cap="none" spc="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1F42B5A-5687-473A-BF4A-F1DC06576F65}"/>
                </a:ext>
              </a:extLst>
            </p:cNvPr>
            <p:cNvSpPr txBox="1"/>
            <p:nvPr userDrawn="1"/>
          </p:nvSpPr>
          <p:spPr>
            <a:xfrm>
              <a:off x="1665760" y="4467938"/>
              <a:ext cx="291397" cy="828000"/>
            </a:xfrm>
            <a:prstGeom prst="ellipse">
              <a:avLst/>
            </a:prstGeom>
            <a:solidFill>
              <a:srgbClr val="13548C"/>
            </a:solidFill>
            <a:ln w="38100">
              <a:solidFill>
                <a:srgbClr val="FFFFFF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75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 panose="02010600030101010101" charset="-122"/>
                  <a:cs typeface="+mn-cs"/>
                </a:rPr>
                <a:t>01</a:t>
              </a:r>
              <a:endParaRPr kumimoji="1" lang="zh-CN" altLang="en-US" sz="2400" b="1" i="0" u="none" strike="noStrike" kern="1200" cap="none" spc="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 panose="02010600030101010101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8071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575498-5B68-4A76-96EE-4323497992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4038600"/>
          </a:xfrm>
          <a:prstGeom prst="rect">
            <a:avLst/>
          </a:prstGeom>
        </p:spPr>
      </p:pic>
      <p:sp>
        <p:nvSpPr>
          <p:cNvPr id="4" name="矩形 4">
            <a:extLst>
              <a:ext uri="{FF2B5EF4-FFF2-40B4-BE49-F238E27FC236}">
                <a16:creationId xmlns:a16="http://schemas.microsoft.com/office/drawing/2014/main" id="{924BD621-5C8E-46C9-B00B-820B3C5F4330}"/>
              </a:ext>
            </a:extLst>
          </p:cNvPr>
          <p:cNvSpPr/>
          <p:nvPr userDrawn="1"/>
        </p:nvSpPr>
        <p:spPr>
          <a:xfrm flipH="1">
            <a:off x="0" y="3329513"/>
            <a:ext cx="9144000" cy="2025594"/>
          </a:xfrm>
          <a:custGeom>
            <a:avLst/>
            <a:gdLst>
              <a:gd name="connsiteX0" fmla="*/ 0 w 9144010"/>
              <a:gd name="connsiteY0" fmla="*/ 0 h 2964150"/>
              <a:gd name="connsiteX1" fmla="*/ 9144010 w 9144010"/>
              <a:gd name="connsiteY1" fmla="*/ 0 h 2964150"/>
              <a:gd name="connsiteX2" fmla="*/ 9144010 w 9144010"/>
              <a:gd name="connsiteY2" fmla="*/ 2964150 h 2964150"/>
              <a:gd name="connsiteX3" fmla="*/ 0 w 9144010"/>
              <a:gd name="connsiteY3" fmla="*/ 2964150 h 2964150"/>
              <a:gd name="connsiteX4" fmla="*/ 0 w 9144010"/>
              <a:gd name="connsiteY4" fmla="*/ 0 h 2964150"/>
              <a:gd name="connsiteX0-1" fmla="*/ 0 w 9144010"/>
              <a:gd name="connsiteY0-2" fmla="*/ 0 h 2964150"/>
              <a:gd name="connsiteX1-3" fmla="*/ 9144010 w 9144010"/>
              <a:gd name="connsiteY1-4" fmla="*/ 0 h 2964150"/>
              <a:gd name="connsiteX2-5" fmla="*/ 9144010 w 9144010"/>
              <a:gd name="connsiteY2-6" fmla="*/ 2964150 h 2964150"/>
              <a:gd name="connsiteX3-7" fmla="*/ 0 w 9144010"/>
              <a:gd name="connsiteY3-8" fmla="*/ 2964150 h 2964150"/>
              <a:gd name="connsiteX4-9" fmla="*/ 0 w 9144010"/>
              <a:gd name="connsiteY4-10" fmla="*/ 0 h 2964150"/>
              <a:gd name="connsiteX0-11" fmla="*/ 0 w 9144010"/>
              <a:gd name="connsiteY0-12" fmla="*/ 0 h 2964150"/>
              <a:gd name="connsiteX1-13" fmla="*/ 9144010 w 9144010"/>
              <a:gd name="connsiteY1-14" fmla="*/ 0 h 2964150"/>
              <a:gd name="connsiteX2-15" fmla="*/ 9144010 w 9144010"/>
              <a:gd name="connsiteY2-16" fmla="*/ 2964150 h 2964150"/>
              <a:gd name="connsiteX3-17" fmla="*/ 0 w 9144010"/>
              <a:gd name="connsiteY3-18" fmla="*/ 2964150 h 2964150"/>
              <a:gd name="connsiteX4-19" fmla="*/ 0 w 9144010"/>
              <a:gd name="connsiteY4-20" fmla="*/ 0 h 2964150"/>
              <a:gd name="connsiteX0-21" fmla="*/ 0 w 9144010"/>
              <a:gd name="connsiteY0-22" fmla="*/ 0 h 2964150"/>
              <a:gd name="connsiteX1-23" fmla="*/ 9144010 w 9144010"/>
              <a:gd name="connsiteY1-24" fmla="*/ 0 h 2964150"/>
              <a:gd name="connsiteX2-25" fmla="*/ 9144010 w 9144010"/>
              <a:gd name="connsiteY2-26" fmla="*/ 2964150 h 2964150"/>
              <a:gd name="connsiteX3-27" fmla="*/ 0 w 9144010"/>
              <a:gd name="connsiteY3-28" fmla="*/ 2964150 h 2964150"/>
              <a:gd name="connsiteX4-29" fmla="*/ 0 w 9144010"/>
              <a:gd name="connsiteY4-30" fmla="*/ 0 h 2964150"/>
              <a:gd name="connsiteX0-31" fmla="*/ 0 w 9144010"/>
              <a:gd name="connsiteY0-32" fmla="*/ 0 h 2964150"/>
              <a:gd name="connsiteX1-33" fmla="*/ 9144010 w 9144010"/>
              <a:gd name="connsiteY1-34" fmla="*/ 0 h 2964150"/>
              <a:gd name="connsiteX2-35" fmla="*/ 9144010 w 9144010"/>
              <a:gd name="connsiteY2-36" fmla="*/ 2964150 h 2964150"/>
              <a:gd name="connsiteX3-37" fmla="*/ 0 w 9144010"/>
              <a:gd name="connsiteY3-38" fmla="*/ 2964150 h 2964150"/>
              <a:gd name="connsiteX4-39" fmla="*/ 0 w 9144010"/>
              <a:gd name="connsiteY4-40" fmla="*/ 0 h 2964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10" h="2964150">
                <a:moveTo>
                  <a:pt x="0" y="0"/>
                </a:moveTo>
                <a:cubicBezTo>
                  <a:pt x="2346039" y="216256"/>
                  <a:pt x="5809680" y="2235659"/>
                  <a:pt x="9144010" y="0"/>
                </a:cubicBezTo>
                <a:lnTo>
                  <a:pt x="9144010" y="2964150"/>
                </a:lnTo>
                <a:lnTo>
                  <a:pt x="0" y="29641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F4A0A4B-8327-4A2B-A10E-6DB97B6D05B1}"/>
              </a:ext>
            </a:extLst>
          </p:cNvPr>
          <p:cNvSpPr/>
          <p:nvPr userDrawn="1"/>
        </p:nvSpPr>
        <p:spPr>
          <a:xfrm flipH="1">
            <a:off x="0" y="3560897"/>
            <a:ext cx="9144000" cy="3297103"/>
          </a:xfrm>
          <a:custGeom>
            <a:avLst/>
            <a:gdLst>
              <a:gd name="connsiteX0" fmla="*/ 9144000 w 9144000"/>
              <a:gd name="connsiteY0" fmla="*/ 0 h 3297103"/>
              <a:gd name="connsiteX1" fmla="*/ 0 w 9144000"/>
              <a:gd name="connsiteY1" fmla="*/ 0 h 3297103"/>
              <a:gd name="connsiteX2" fmla="*/ 0 w 9144000"/>
              <a:gd name="connsiteY2" fmla="*/ 1855879 h 3297103"/>
              <a:gd name="connsiteX3" fmla="*/ 0 w 9144000"/>
              <a:gd name="connsiteY3" fmla="*/ 3297103 h 3297103"/>
              <a:gd name="connsiteX4" fmla="*/ 9144000 w 9144000"/>
              <a:gd name="connsiteY4" fmla="*/ 3297103 h 3297103"/>
              <a:gd name="connsiteX5" fmla="*/ 9144000 w 9144000"/>
              <a:gd name="connsiteY5" fmla="*/ 1855879 h 3297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3297103">
                <a:moveTo>
                  <a:pt x="9144000" y="0"/>
                </a:moveTo>
                <a:cubicBezTo>
                  <a:pt x="5994400" y="1526702"/>
                  <a:pt x="3048000" y="0"/>
                  <a:pt x="0" y="0"/>
                </a:cubicBezTo>
                <a:lnTo>
                  <a:pt x="0" y="1855879"/>
                </a:lnTo>
                <a:lnTo>
                  <a:pt x="0" y="3297103"/>
                </a:lnTo>
                <a:lnTo>
                  <a:pt x="9144000" y="3297103"/>
                </a:lnTo>
                <a:lnTo>
                  <a:pt x="9144000" y="1855879"/>
                </a:lnTo>
                <a:close/>
              </a:path>
            </a:pathLst>
          </a:custGeom>
          <a:solidFill>
            <a:srgbClr val="13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D1BB0A9-3F86-4B62-AA40-ECAAE8F33AB9}"/>
              </a:ext>
            </a:extLst>
          </p:cNvPr>
          <p:cNvGrpSpPr/>
          <p:nvPr userDrawn="1"/>
        </p:nvGrpSpPr>
        <p:grpSpPr>
          <a:xfrm>
            <a:off x="574379" y="4701128"/>
            <a:ext cx="7989554" cy="1504743"/>
            <a:chOff x="1118962" y="4467938"/>
            <a:chExt cx="4145537" cy="221897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35EADA8-EA3D-4E7C-8208-07D2FAD11A74}"/>
                </a:ext>
              </a:extLst>
            </p:cNvPr>
            <p:cNvSpPr/>
            <p:nvPr userDrawn="1"/>
          </p:nvSpPr>
          <p:spPr>
            <a:xfrm>
              <a:off x="1118962" y="4881937"/>
              <a:ext cx="1384994" cy="18049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253D45-8E2D-4D7F-A511-11AC876F35C6}"/>
                </a:ext>
              </a:extLst>
            </p:cNvPr>
            <p:cNvSpPr/>
            <p:nvPr userDrawn="1"/>
          </p:nvSpPr>
          <p:spPr>
            <a:xfrm>
              <a:off x="2499232" y="4881937"/>
              <a:ext cx="1384994" cy="18049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3258F64-DDEC-48D8-91B4-DED7EA87C312}"/>
                </a:ext>
              </a:extLst>
            </p:cNvPr>
            <p:cNvSpPr/>
            <p:nvPr userDrawn="1"/>
          </p:nvSpPr>
          <p:spPr>
            <a:xfrm>
              <a:off x="3879505" y="4881937"/>
              <a:ext cx="1384994" cy="18049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708F2DC-68A3-4F89-8E69-141DB44D2698}"/>
                </a:ext>
              </a:extLst>
            </p:cNvPr>
            <p:cNvSpPr/>
            <p:nvPr userDrawn="1"/>
          </p:nvSpPr>
          <p:spPr>
            <a:xfrm>
              <a:off x="1123683" y="5565222"/>
              <a:ext cx="1383225" cy="72618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数据质量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20F0DC9-8D1C-4F7D-9F3B-5D346DC5A875}"/>
                </a:ext>
              </a:extLst>
            </p:cNvPr>
            <p:cNvSpPr/>
            <p:nvPr userDrawn="1"/>
          </p:nvSpPr>
          <p:spPr>
            <a:xfrm>
              <a:off x="2503953" y="5565222"/>
              <a:ext cx="1383225" cy="72618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rgbClr val="13548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数据预处理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96B452C-1792-4CDF-8E3E-A02293C97908}"/>
                </a:ext>
              </a:extLst>
            </p:cNvPr>
            <p:cNvSpPr/>
            <p:nvPr userDrawn="1"/>
          </p:nvSpPr>
          <p:spPr>
            <a:xfrm>
              <a:off x="3879502" y="5565222"/>
              <a:ext cx="1383225" cy="72618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特征构造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C274980-C854-4099-B0A5-8191EC77E850}"/>
                </a:ext>
              </a:extLst>
            </p:cNvPr>
            <p:cNvSpPr txBox="1"/>
            <p:nvPr userDrawn="1"/>
          </p:nvSpPr>
          <p:spPr>
            <a:xfrm>
              <a:off x="4426303" y="4491022"/>
              <a:ext cx="291397" cy="82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FFFFFF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75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 panose="02010600030101010101" charset="-122"/>
                  <a:cs typeface="+mn-cs"/>
                </a:rPr>
                <a:t>03</a:t>
              </a:r>
              <a:endParaRPr kumimoji="1" lang="zh-CN" altLang="en-US" sz="2400" b="1" i="0" u="none" strike="noStrike" kern="1200" cap="none" spc="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BDD26CC-6000-4BBA-B26B-38C3826FC6AC}"/>
                </a:ext>
              </a:extLst>
            </p:cNvPr>
            <p:cNvSpPr txBox="1"/>
            <p:nvPr userDrawn="1"/>
          </p:nvSpPr>
          <p:spPr>
            <a:xfrm>
              <a:off x="3046030" y="4491022"/>
              <a:ext cx="291397" cy="828000"/>
            </a:xfrm>
            <a:prstGeom prst="ellipse">
              <a:avLst/>
            </a:prstGeom>
            <a:solidFill>
              <a:srgbClr val="13548C"/>
            </a:solidFill>
            <a:ln w="38100">
              <a:solidFill>
                <a:srgbClr val="FFFFFF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75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 panose="02010600030101010101" charset="-122"/>
                  <a:cs typeface="+mn-cs"/>
                </a:rPr>
                <a:t>02</a:t>
              </a:r>
              <a:endParaRPr kumimoji="1" lang="zh-CN" altLang="en-US" sz="2400" b="1" i="0" u="none" strike="noStrike" kern="1200" cap="none" spc="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1F42B5A-5687-473A-BF4A-F1DC06576F65}"/>
                </a:ext>
              </a:extLst>
            </p:cNvPr>
            <p:cNvSpPr txBox="1"/>
            <p:nvPr userDrawn="1"/>
          </p:nvSpPr>
          <p:spPr>
            <a:xfrm>
              <a:off x="1665760" y="4467938"/>
              <a:ext cx="291397" cy="82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FFFFFF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75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 panose="02010600030101010101" charset="-122"/>
                  <a:cs typeface="+mn-cs"/>
                </a:rPr>
                <a:t>01</a:t>
              </a:r>
              <a:endParaRPr kumimoji="1" lang="zh-CN" altLang="en-US" sz="2400" b="1" i="0" u="none" strike="noStrike" kern="1200" cap="none" spc="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 panose="02010600030101010101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0443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575498-5B68-4A76-96EE-4323497992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4038600"/>
          </a:xfrm>
          <a:prstGeom prst="rect">
            <a:avLst/>
          </a:prstGeom>
        </p:spPr>
      </p:pic>
      <p:sp>
        <p:nvSpPr>
          <p:cNvPr id="4" name="矩形 4">
            <a:extLst>
              <a:ext uri="{FF2B5EF4-FFF2-40B4-BE49-F238E27FC236}">
                <a16:creationId xmlns:a16="http://schemas.microsoft.com/office/drawing/2014/main" id="{924BD621-5C8E-46C9-B00B-820B3C5F4330}"/>
              </a:ext>
            </a:extLst>
          </p:cNvPr>
          <p:cNvSpPr/>
          <p:nvPr userDrawn="1"/>
        </p:nvSpPr>
        <p:spPr>
          <a:xfrm flipH="1">
            <a:off x="0" y="3329513"/>
            <a:ext cx="9144000" cy="2025594"/>
          </a:xfrm>
          <a:custGeom>
            <a:avLst/>
            <a:gdLst>
              <a:gd name="connsiteX0" fmla="*/ 0 w 9144010"/>
              <a:gd name="connsiteY0" fmla="*/ 0 h 2964150"/>
              <a:gd name="connsiteX1" fmla="*/ 9144010 w 9144010"/>
              <a:gd name="connsiteY1" fmla="*/ 0 h 2964150"/>
              <a:gd name="connsiteX2" fmla="*/ 9144010 w 9144010"/>
              <a:gd name="connsiteY2" fmla="*/ 2964150 h 2964150"/>
              <a:gd name="connsiteX3" fmla="*/ 0 w 9144010"/>
              <a:gd name="connsiteY3" fmla="*/ 2964150 h 2964150"/>
              <a:gd name="connsiteX4" fmla="*/ 0 w 9144010"/>
              <a:gd name="connsiteY4" fmla="*/ 0 h 2964150"/>
              <a:gd name="connsiteX0-1" fmla="*/ 0 w 9144010"/>
              <a:gd name="connsiteY0-2" fmla="*/ 0 h 2964150"/>
              <a:gd name="connsiteX1-3" fmla="*/ 9144010 w 9144010"/>
              <a:gd name="connsiteY1-4" fmla="*/ 0 h 2964150"/>
              <a:gd name="connsiteX2-5" fmla="*/ 9144010 w 9144010"/>
              <a:gd name="connsiteY2-6" fmla="*/ 2964150 h 2964150"/>
              <a:gd name="connsiteX3-7" fmla="*/ 0 w 9144010"/>
              <a:gd name="connsiteY3-8" fmla="*/ 2964150 h 2964150"/>
              <a:gd name="connsiteX4-9" fmla="*/ 0 w 9144010"/>
              <a:gd name="connsiteY4-10" fmla="*/ 0 h 2964150"/>
              <a:gd name="connsiteX0-11" fmla="*/ 0 w 9144010"/>
              <a:gd name="connsiteY0-12" fmla="*/ 0 h 2964150"/>
              <a:gd name="connsiteX1-13" fmla="*/ 9144010 w 9144010"/>
              <a:gd name="connsiteY1-14" fmla="*/ 0 h 2964150"/>
              <a:gd name="connsiteX2-15" fmla="*/ 9144010 w 9144010"/>
              <a:gd name="connsiteY2-16" fmla="*/ 2964150 h 2964150"/>
              <a:gd name="connsiteX3-17" fmla="*/ 0 w 9144010"/>
              <a:gd name="connsiteY3-18" fmla="*/ 2964150 h 2964150"/>
              <a:gd name="connsiteX4-19" fmla="*/ 0 w 9144010"/>
              <a:gd name="connsiteY4-20" fmla="*/ 0 h 2964150"/>
              <a:gd name="connsiteX0-21" fmla="*/ 0 w 9144010"/>
              <a:gd name="connsiteY0-22" fmla="*/ 0 h 2964150"/>
              <a:gd name="connsiteX1-23" fmla="*/ 9144010 w 9144010"/>
              <a:gd name="connsiteY1-24" fmla="*/ 0 h 2964150"/>
              <a:gd name="connsiteX2-25" fmla="*/ 9144010 w 9144010"/>
              <a:gd name="connsiteY2-26" fmla="*/ 2964150 h 2964150"/>
              <a:gd name="connsiteX3-27" fmla="*/ 0 w 9144010"/>
              <a:gd name="connsiteY3-28" fmla="*/ 2964150 h 2964150"/>
              <a:gd name="connsiteX4-29" fmla="*/ 0 w 9144010"/>
              <a:gd name="connsiteY4-30" fmla="*/ 0 h 2964150"/>
              <a:gd name="connsiteX0-31" fmla="*/ 0 w 9144010"/>
              <a:gd name="connsiteY0-32" fmla="*/ 0 h 2964150"/>
              <a:gd name="connsiteX1-33" fmla="*/ 9144010 w 9144010"/>
              <a:gd name="connsiteY1-34" fmla="*/ 0 h 2964150"/>
              <a:gd name="connsiteX2-35" fmla="*/ 9144010 w 9144010"/>
              <a:gd name="connsiteY2-36" fmla="*/ 2964150 h 2964150"/>
              <a:gd name="connsiteX3-37" fmla="*/ 0 w 9144010"/>
              <a:gd name="connsiteY3-38" fmla="*/ 2964150 h 2964150"/>
              <a:gd name="connsiteX4-39" fmla="*/ 0 w 9144010"/>
              <a:gd name="connsiteY4-40" fmla="*/ 0 h 2964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10" h="2964150">
                <a:moveTo>
                  <a:pt x="0" y="0"/>
                </a:moveTo>
                <a:cubicBezTo>
                  <a:pt x="2346039" y="216256"/>
                  <a:pt x="5809680" y="2235659"/>
                  <a:pt x="9144010" y="0"/>
                </a:cubicBezTo>
                <a:lnTo>
                  <a:pt x="9144010" y="2964150"/>
                </a:lnTo>
                <a:lnTo>
                  <a:pt x="0" y="29641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F4A0A4B-8327-4A2B-A10E-6DB97B6D05B1}"/>
              </a:ext>
            </a:extLst>
          </p:cNvPr>
          <p:cNvSpPr/>
          <p:nvPr userDrawn="1"/>
        </p:nvSpPr>
        <p:spPr>
          <a:xfrm flipH="1">
            <a:off x="0" y="3560897"/>
            <a:ext cx="9144000" cy="3297103"/>
          </a:xfrm>
          <a:custGeom>
            <a:avLst/>
            <a:gdLst>
              <a:gd name="connsiteX0" fmla="*/ 9144000 w 9144000"/>
              <a:gd name="connsiteY0" fmla="*/ 0 h 3297103"/>
              <a:gd name="connsiteX1" fmla="*/ 0 w 9144000"/>
              <a:gd name="connsiteY1" fmla="*/ 0 h 3297103"/>
              <a:gd name="connsiteX2" fmla="*/ 0 w 9144000"/>
              <a:gd name="connsiteY2" fmla="*/ 1855879 h 3297103"/>
              <a:gd name="connsiteX3" fmla="*/ 0 w 9144000"/>
              <a:gd name="connsiteY3" fmla="*/ 3297103 h 3297103"/>
              <a:gd name="connsiteX4" fmla="*/ 9144000 w 9144000"/>
              <a:gd name="connsiteY4" fmla="*/ 3297103 h 3297103"/>
              <a:gd name="connsiteX5" fmla="*/ 9144000 w 9144000"/>
              <a:gd name="connsiteY5" fmla="*/ 1855879 h 3297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3297103">
                <a:moveTo>
                  <a:pt x="9144000" y="0"/>
                </a:moveTo>
                <a:cubicBezTo>
                  <a:pt x="5994400" y="1526702"/>
                  <a:pt x="3048000" y="0"/>
                  <a:pt x="0" y="0"/>
                </a:cubicBezTo>
                <a:lnTo>
                  <a:pt x="0" y="1855879"/>
                </a:lnTo>
                <a:lnTo>
                  <a:pt x="0" y="3297103"/>
                </a:lnTo>
                <a:lnTo>
                  <a:pt x="9144000" y="3297103"/>
                </a:lnTo>
                <a:lnTo>
                  <a:pt x="9144000" y="1855879"/>
                </a:lnTo>
                <a:close/>
              </a:path>
            </a:pathLst>
          </a:custGeom>
          <a:solidFill>
            <a:srgbClr val="13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D1BB0A9-3F86-4B62-AA40-ECAAE8F33AB9}"/>
              </a:ext>
            </a:extLst>
          </p:cNvPr>
          <p:cNvGrpSpPr/>
          <p:nvPr userDrawn="1"/>
        </p:nvGrpSpPr>
        <p:grpSpPr>
          <a:xfrm>
            <a:off x="574379" y="4701128"/>
            <a:ext cx="7989554" cy="1504743"/>
            <a:chOff x="1118962" y="4467938"/>
            <a:chExt cx="4145537" cy="221897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35EADA8-EA3D-4E7C-8208-07D2FAD11A74}"/>
                </a:ext>
              </a:extLst>
            </p:cNvPr>
            <p:cNvSpPr/>
            <p:nvPr userDrawn="1"/>
          </p:nvSpPr>
          <p:spPr>
            <a:xfrm>
              <a:off x="1118962" y="4881937"/>
              <a:ext cx="1384994" cy="18049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253D45-8E2D-4D7F-A511-11AC876F35C6}"/>
                </a:ext>
              </a:extLst>
            </p:cNvPr>
            <p:cNvSpPr/>
            <p:nvPr userDrawn="1"/>
          </p:nvSpPr>
          <p:spPr>
            <a:xfrm>
              <a:off x="2499232" y="4881937"/>
              <a:ext cx="1384994" cy="18049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3258F64-DDEC-48D8-91B4-DED7EA87C312}"/>
                </a:ext>
              </a:extLst>
            </p:cNvPr>
            <p:cNvSpPr/>
            <p:nvPr userDrawn="1"/>
          </p:nvSpPr>
          <p:spPr>
            <a:xfrm>
              <a:off x="3879505" y="4881937"/>
              <a:ext cx="1384994" cy="18049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708F2DC-68A3-4F89-8E69-141DB44D2698}"/>
                </a:ext>
              </a:extLst>
            </p:cNvPr>
            <p:cNvSpPr/>
            <p:nvPr userDrawn="1"/>
          </p:nvSpPr>
          <p:spPr>
            <a:xfrm>
              <a:off x="1123683" y="5565222"/>
              <a:ext cx="1383225" cy="72618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数据质量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20F0DC9-8D1C-4F7D-9F3B-5D346DC5A875}"/>
                </a:ext>
              </a:extLst>
            </p:cNvPr>
            <p:cNvSpPr/>
            <p:nvPr userDrawn="1"/>
          </p:nvSpPr>
          <p:spPr>
            <a:xfrm>
              <a:off x="2503953" y="5565222"/>
              <a:ext cx="1383225" cy="72618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数据预处理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96B452C-1792-4CDF-8E3E-A02293C97908}"/>
                </a:ext>
              </a:extLst>
            </p:cNvPr>
            <p:cNvSpPr/>
            <p:nvPr userDrawn="1"/>
          </p:nvSpPr>
          <p:spPr>
            <a:xfrm>
              <a:off x="3879502" y="5565222"/>
              <a:ext cx="1383225" cy="72618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rgbClr val="13548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特征构造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C274980-C854-4099-B0A5-8191EC77E850}"/>
                </a:ext>
              </a:extLst>
            </p:cNvPr>
            <p:cNvSpPr txBox="1"/>
            <p:nvPr userDrawn="1"/>
          </p:nvSpPr>
          <p:spPr>
            <a:xfrm>
              <a:off x="4426303" y="4491022"/>
              <a:ext cx="291397" cy="828000"/>
            </a:xfrm>
            <a:prstGeom prst="ellipse">
              <a:avLst/>
            </a:prstGeom>
            <a:solidFill>
              <a:srgbClr val="13548C"/>
            </a:solidFill>
            <a:ln w="38100">
              <a:solidFill>
                <a:srgbClr val="FFFFFF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75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 panose="02010600030101010101" charset="-122"/>
                  <a:cs typeface="+mn-cs"/>
                </a:rPr>
                <a:t>03</a:t>
              </a:r>
              <a:endParaRPr kumimoji="1" lang="zh-CN" altLang="en-US" sz="2400" b="1" i="0" u="none" strike="noStrike" kern="1200" cap="none" spc="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BDD26CC-6000-4BBA-B26B-38C3826FC6AC}"/>
                </a:ext>
              </a:extLst>
            </p:cNvPr>
            <p:cNvSpPr txBox="1"/>
            <p:nvPr userDrawn="1"/>
          </p:nvSpPr>
          <p:spPr>
            <a:xfrm>
              <a:off x="3046030" y="4491022"/>
              <a:ext cx="291397" cy="82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FFFFFF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75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 panose="02010600030101010101" charset="-122"/>
                  <a:cs typeface="+mn-cs"/>
                </a:rPr>
                <a:t>02</a:t>
              </a:r>
              <a:endParaRPr kumimoji="1" lang="zh-CN" altLang="en-US" sz="2400" b="1" i="0" u="none" strike="noStrike" kern="1200" cap="none" spc="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1F42B5A-5687-473A-BF4A-F1DC06576F65}"/>
                </a:ext>
              </a:extLst>
            </p:cNvPr>
            <p:cNvSpPr txBox="1"/>
            <p:nvPr userDrawn="1"/>
          </p:nvSpPr>
          <p:spPr>
            <a:xfrm>
              <a:off x="1665760" y="4467938"/>
              <a:ext cx="291397" cy="82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FFFFFF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75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 panose="02010600030101010101" charset="-122"/>
                  <a:cs typeface="+mn-cs"/>
                </a:rPr>
                <a:t>01</a:t>
              </a:r>
              <a:endParaRPr kumimoji="1" lang="zh-CN" altLang="en-US" sz="2400" b="1" i="0" u="none" strike="noStrike" kern="1200" cap="none" spc="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 panose="02010600030101010101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65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3409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87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130843A-30A4-4154-B1B7-825880A447C3}"/>
              </a:ext>
            </a:extLst>
          </p:cNvPr>
          <p:cNvGrpSpPr/>
          <p:nvPr userDrawn="1"/>
        </p:nvGrpSpPr>
        <p:grpSpPr>
          <a:xfrm>
            <a:off x="100208" y="56873"/>
            <a:ext cx="8943584" cy="576000"/>
            <a:chOff x="145280" y="123917"/>
            <a:chExt cx="11880000" cy="790381"/>
          </a:xfrm>
        </p:grpSpPr>
        <p:sp>
          <p:nvSpPr>
            <p:cNvPr id="8" name="任意多边形: 形状 41">
              <a:extLst>
                <a:ext uri="{FF2B5EF4-FFF2-40B4-BE49-F238E27FC236}">
                  <a16:creationId xmlns:a16="http://schemas.microsoft.com/office/drawing/2014/main" id="{89FB4556-E482-4FDF-9A95-CAA2AE729385}"/>
                </a:ext>
              </a:extLst>
            </p:cNvPr>
            <p:cNvSpPr/>
            <p:nvPr/>
          </p:nvSpPr>
          <p:spPr>
            <a:xfrm>
              <a:off x="145280" y="154441"/>
              <a:ext cx="11880000" cy="740983"/>
            </a:xfrm>
            <a:prstGeom prst="roundRect">
              <a:avLst>
                <a:gd name="adj" fmla="val 50000"/>
              </a:avLst>
            </a:prstGeom>
            <a:solidFill>
              <a:srgbClr val="13548C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tIns="0" bIns="0" rtlCol="0" anchor="ctr"/>
            <a:lstStyle/>
            <a:p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DC8B13E-9FF1-46C6-ABFB-24D3C576B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59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5280" y="123917"/>
              <a:ext cx="759645" cy="790381"/>
            </a:xfrm>
            <a:prstGeom prst="rect">
              <a:avLst/>
            </a:prstGeom>
          </p:spPr>
        </p:pic>
      </p:grpSp>
      <p:sp>
        <p:nvSpPr>
          <p:cNvPr id="10" name="椭圆 9">
            <a:extLst>
              <a:ext uri="{FF2B5EF4-FFF2-40B4-BE49-F238E27FC236}">
                <a16:creationId xmlns:a16="http://schemas.microsoft.com/office/drawing/2014/main" id="{537FDDBA-1A73-4052-84EF-CF46F18D0C72}"/>
              </a:ext>
            </a:extLst>
          </p:cNvPr>
          <p:cNvSpPr/>
          <p:nvPr userDrawn="1"/>
        </p:nvSpPr>
        <p:spPr>
          <a:xfrm>
            <a:off x="8576282" y="164873"/>
            <a:ext cx="360000" cy="360000"/>
          </a:xfrm>
          <a:prstGeom prst="ellipse">
            <a:avLst/>
          </a:prstGeom>
          <a:solidFill>
            <a:schemeClr val="bg1">
              <a:alpha val="21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EC367-F8D2-4022-95C0-2715655D6161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75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80" r:id="rId4"/>
    <p:sldLayoutId id="2147483781" r:id="rId5"/>
    <p:sldLayoutId id="2147483778" r:id="rId6"/>
    <p:sldLayoutId id="2147483779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tags" Target="../tags/tag130.xml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12" Type="http://schemas.openxmlformats.org/officeDocument/2006/relationships/tags" Target="../tags/tag129.xml"/><Relationship Id="rId17" Type="http://schemas.openxmlformats.org/officeDocument/2006/relationships/image" Target="../media/image8.tmp"/><Relationship Id="rId2" Type="http://schemas.openxmlformats.org/officeDocument/2006/relationships/tags" Target="../tags/tag119.xml"/><Relationship Id="rId16" Type="http://schemas.openxmlformats.org/officeDocument/2006/relationships/slideLayout" Target="../slideLayouts/slideLayout6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tags" Target="../tags/tag128.xml"/><Relationship Id="rId5" Type="http://schemas.openxmlformats.org/officeDocument/2006/relationships/tags" Target="../tags/tag122.xml"/><Relationship Id="rId15" Type="http://schemas.openxmlformats.org/officeDocument/2006/relationships/tags" Target="../tags/tag132.xml"/><Relationship Id="rId10" Type="http://schemas.openxmlformats.org/officeDocument/2006/relationships/tags" Target="../tags/tag127.xml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tags" Target="../tags/tag13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19.w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19.w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9.w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19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19.w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19.w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19.w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19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tags" Target="../tags/tag145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5" Type="http://schemas.openxmlformats.org/officeDocument/2006/relationships/tags" Target="../tags/tag137.xml"/><Relationship Id="rId15" Type="http://schemas.openxmlformats.org/officeDocument/2006/relationships/image" Target="../media/image8.tmp"/><Relationship Id="rId10" Type="http://schemas.openxmlformats.org/officeDocument/2006/relationships/tags" Target="../tags/tag142.xml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19.w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19.w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19.wmf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19.w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19.w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tags" Target="../tags/tag158.xml"/><Relationship Id="rId3" Type="http://schemas.openxmlformats.org/officeDocument/2006/relationships/tags" Target="../tags/tag148.xml"/><Relationship Id="rId7" Type="http://schemas.openxmlformats.org/officeDocument/2006/relationships/tags" Target="../tags/tag152.xml"/><Relationship Id="rId12" Type="http://schemas.openxmlformats.org/officeDocument/2006/relationships/tags" Target="../tags/tag157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tags" Target="../tags/tag156.xml"/><Relationship Id="rId5" Type="http://schemas.openxmlformats.org/officeDocument/2006/relationships/tags" Target="../tags/tag150.xml"/><Relationship Id="rId15" Type="http://schemas.openxmlformats.org/officeDocument/2006/relationships/image" Target="../media/image8.tmp"/><Relationship Id="rId10" Type="http://schemas.openxmlformats.org/officeDocument/2006/relationships/tags" Target="../tags/tag155.xml"/><Relationship Id="rId4" Type="http://schemas.openxmlformats.org/officeDocument/2006/relationships/tags" Target="../tags/tag149.xml"/><Relationship Id="rId9" Type="http://schemas.openxmlformats.org/officeDocument/2006/relationships/tags" Target="../tags/tag154.xml"/><Relationship Id="rId14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19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8.tmp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19.w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image" Target="../media/image8.tmp"/><Relationship Id="rId2" Type="http://schemas.openxmlformats.org/officeDocument/2006/relationships/tags" Target="../tags/tag17.xml"/><Relationship Id="rId16" Type="http://schemas.openxmlformats.org/officeDocument/2006/relationships/slideLayout" Target="../slideLayouts/slideLayout6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png"/><Relationship Id="rId4" Type="http://schemas.openxmlformats.org/officeDocument/2006/relationships/image" Target="../media/image9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oleObject" Target="../embeddings/oleObject2.bin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slideLayout" Target="../slideLayouts/slideLayout6.xml"/><Relationship Id="rId2" Type="http://schemas.openxmlformats.org/officeDocument/2006/relationships/tags" Target="../tags/tag31.xml"/><Relationship Id="rId1" Type="http://schemas.openxmlformats.org/officeDocument/2006/relationships/vmlDrawing" Target="../drawings/vmlDrawing3.v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5" Type="http://schemas.openxmlformats.org/officeDocument/2006/relationships/tags" Target="../tags/tag34.xml"/><Relationship Id="rId15" Type="http://schemas.openxmlformats.org/officeDocument/2006/relationships/image" Target="../media/image8.tmp"/><Relationship Id="rId10" Type="http://schemas.openxmlformats.org/officeDocument/2006/relationships/tags" Target="../tags/tag39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image" Target="../media/image9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2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2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2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2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2.wmf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image" Target="../media/image17.png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image" Target="../media/image16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45.xml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image" Target="../media/image8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9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9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8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2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0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4.png"/><Relationship Id="rId4" Type="http://schemas.openxmlformats.org/officeDocument/2006/relationships/image" Target="../media/image22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6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35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32.wmf"/><Relationship Id="rId17" Type="http://schemas.openxmlformats.org/officeDocument/2006/relationships/oleObject" Target="../embeddings/oleObject21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4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10" Type="http://schemas.openxmlformats.org/officeDocument/2006/relationships/image" Target="../media/image31.wmf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33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7.w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7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tags" Target="../tags/tag63.xml"/><Relationship Id="rId18" Type="http://schemas.openxmlformats.org/officeDocument/2006/relationships/image" Target="../media/image8.tmp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17" Type="http://schemas.openxmlformats.org/officeDocument/2006/relationships/image" Target="../media/image44.png"/><Relationship Id="rId2" Type="http://schemas.openxmlformats.org/officeDocument/2006/relationships/tags" Target="../tags/tag52.xml"/><Relationship Id="rId16" Type="http://schemas.openxmlformats.org/officeDocument/2006/relationships/slideLayout" Target="../slideLayouts/slideLayout6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5" Type="http://schemas.openxmlformats.org/officeDocument/2006/relationships/tags" Target="../tags/tag55.xml"/><Relationship Id="rId15" Type="http://schemas.openxmlformats.org/officeDocument/2006/relationships/tags" Target="../tags/tag65.xml"/><Relationship Id="rId10" Type="http://schemas.openxmlformats.org/officeDocument/2006/relationships/tags" Target="../tags/tag60.xml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tags" Target="../tags/tag6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45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oleObject" Target="../embeddings/oleObject28.bin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slideLayout" Target="../slideLayouts/slideLayout6.xml"/><Relationship Id="rId2" Type="http://schemas.openxmlformats.org/officeDocument/2006/relationships/tags" Target="../tags/tag66.xml"/><Relationship Id="rId1" Type="http://schemas.openxmlformats.org/officeDocument/2006/relationships/vmlDrawing" Target="../drawings/vmlDrawing23.v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5" Type="http://schemas.openxmlformats.org/officeDocument/2006/relationships/tags" Target="../tags/tag69.xml"/><Relationship Id="rId15" Type="http://schemas.openxmlformats.org/officeDocument/2006/relationships/image" Target="../media/image8.tmp"/><Relationship Id="rId10" Type="http://schemas.openxmlformats.org/officeDocument/2006/relationships/tags" Target="../tags/tag74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image" Target="../media/image45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48.png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29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oleObject" Target="../embeddings/oleObject30.bin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12" Type="http://schemas.openxmlformats.org/officeDocument/2006/relationships/slideLayout" Target="../slideLayouts/slideLayout6.xml"/><Relationship Id="rId2" Type="http://schemas.openxmlformats.org/officeDocument/2006/relationships/tags" Target="../tags/tag76.xml"/><Relationship Id="rId1" Type="http://schemas.openxmlformats.org/officeDocument/2006/relationships/vmlDrawing" Target="../drawings/vmlDrawing25.v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5" Type="http://schemas.openxmlformats.org/officeDocument/2006/relationships/tags" Target="../tags/tag79.xml"/><Relationship Id="rId15" Type="http://schemas.openxmlformats.org/officeDocument/2006/relationships/image" Target="../media/image8.tmp"/><Relationship Id="rId10" Type="http://schemas.openxmlformats.org/officeDocument/2006/relationships/tags" Target="../tags/tag84.xml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image" Target="../media/image47.w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46.wmf"/><Relationship Id="rId11" Type="http://schemas.openxmlformats.org/officeDocument/2006/relationships/image" Target="../media/image45.wmf"/><Relationship Id="rId5" Type="http://schemas.openxmlformats.org/officeDocument/2006/relationships/oleObject" Target="../embeddings/oleObject32.bin"/><Relationship Id="rId10" Type="http://schemas.openxmlformats.org/officeDocument/2006/relationships/oleObject" Target="../embeddings/oleObject26.bin"/><Relationship Id="rId4" Type="http://schemas.openxmlformats.org/officeDocument/2006/relationships/image" Target="../media/image48.wmf"/><Relationship Id="rId9" Type="http://schemas.openxmlformats.org/officeDocument/2006/relationships/image" Target="../media/image4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slideLayout" Target="../slideLayouts/slideLayout6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10" Type="http://schemas.openxmlformats.org/officeDocument/2006/relationships/tags" Target="../tags/tag95.xml"/><Relationship Id="rId19" Type="http://schemas.openxmlformats.org/officeDocument/2006/relationships/image" Target="../media/image8.tmp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6.wdp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7.wdp"/><Relationship Id="rId5" Type="http://schemas.openxmlformats.org/officeDocument/2006/relationships/image" Target="../media/image53.png"/><Relationship Id="rId4" Type="http://schemas.microsoft.com/office/2007/relationships/hdphoto" Target="../media/hdphoto6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7.wdp"/><Relationship Id="rId5" Type="http://schemas.openxmlformats.org/officeDocument/2006/relationships/image" Target="../media/image53.png"/><Relationship Id="rId4" Type="http://schemas.microsoft.com/office/2007/relationships/hdphoto" Target="../media/hdphoto6.wdp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tags" Target="../tags/tag115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tags" Target="../tags/tag114.xml"/><Relationship Id="rId17" Type="http://schemas.openxmlformats.org/officeDocument/2006/relationships/image" Target="../media/image8.tmp"/><Relationship Id="rId2" Type="http://schemas.openxmlformats.org/officeDocument/2006/relationships/tags" Target="../tags/tag104.xml"/><Relationship Id="rId16" Type="http://schemas.openxmlformats.org/officeDocument/2006/relationships/slideLayout" Target="../slideLayouts/slideLayout6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tags" Target="../tags/tag113.xml"/><Relationship Id="rId5" Type="http://schemas.openxmlformats.org/officeDocument/2006/relationships/tags" Target="../tags/tag107.xml"/><Relationship Id="rId15" Type="http://schemas.openxmlformats.org/officeDocument/2006/relationships/tags" Target="../tags/tag117.xml"/><Relationship Id="rId10" Type="http://schemas.openxmlformats.org/officeDocument/2006/relationships/tags" Target="../tags/tag112.xml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tags" Target="../tags/tag11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Tm="704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953350">
            <a:extLst>
              <a:ext uri="{FF2B5EF4-FFF2-40B4-BE49-F238E27FC236}">
                <a16:creationId xmlns:a16="http://schemas.microsoft.com/office/drawing/2014/main" id="{48A63617-1F11-462A-9BEB-898E174C3F56}"/>
              </a:ext>
            </a:extLst>
          </p:cNvPr>
          <p:cNvGrpSpPr>
            <a:grpSpLocks/>
          </p:cNvGrpSpPr>
          <p:nvPr/>
        </p:nvGrpSpPr>
        <p:grpSpPr bwMode="auto">
          <a:xfrm>
            <a:off x="2483768" y="1700808"/>
            <a:ext cx="5228044" cy="4812988"/>
            <a:chOff x="1800" y="677"/>
            <a:chExt cx="3960" cy="5083"/>
          </a:xfrm>
        </p:grpSpPr>
        <p:grpSp>
          <p:nvGrpSpPr>
            <p:cNvPr id="6" name="组合 953351">
              <a:extLst>
                <a:ext uri="{FF2B5EF4-FFF2-40B4-BE49-F238E27FC236}">
                  <a16:creationId xmlns:a16="http://schemas.microsoft.com/office/drawing/2014/main" id="{FCF8ABC6-3F12-4BA1-998B-EF0625768E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0" y="882"/>
              <a:ext cx="1015" cy="4878"/>
              <a:chOff x="1800" y="882"/>
              <a:chExt cx="1015" cy="4878"/>
            </a:xfrm>
          </p:grpSpPr>
          <p:sp>
            <p:nvSpPr>
              <p:cNvPr id="25" name="直接连接符 953352">
                <a:extLst>
                  <a:ext uri="{FF2B5EF4-FFF2-40B4-BE49-F238E27FC236}">
                    <a16:creationId xmlns:a16="http://schemas.microsoft.com/office/drawing/2014/main" id="{C3E9B9DE-296D-4CF7-A2A6-19D5338F4B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4" y="1729"/>
                <a:ext cx="1" cy="139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40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26" name="直接连接符 953353">
                <a:extLst>
                  <a:ext uri="{FF2B5EF4-FFF2-40B4-BE49-F238E27FC236}">
                    <a16:creationId xmlns:a16="http://schemas.microsoft.com/office/drawing/2014/main" id="{8BABBE5E-3C20-4BD1-87D4-A5B84094F2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4" y="4117"/>
                <a:ext cx="1" cy="118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40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27" name="直接连接符 953354">
                <a:extLst>
                  <a:ext uri="{FF2B5EF4-FFF2-40B4-BE49-F238E27FC236}">
                    <a16:creationId xmlns:a16="http://schemas.microsoft.com/office/drawing/2014/main" id="{437354AC-A214-4E3C-A8A9-B5A2A361D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7" y="5298"/>
                <a:ext cx="50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40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28" name="直接连接符 953355">
                <a:extLst>
                  <a:ext uri="{FF2B5EF4-FFF2-40B4-BE49-F238E27FC236}">
                    <a16:creationId xmlns:a16="http://schemas.microsoft.com/office/drawing/2014/main" id="{959C9082-2BA5-4A72-8F50-4C8BC6C5EF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7" y="1729"/>
                <a:ext cx="50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40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29" name="矩形 953356">
                <a:extLst>
                  <a:ext uri="{FF2B5EF4-FFF2-40B4-BE49-F238E27FC236}">
                    <a16:creationId xmlns:a16="http://schemas.microsoft.com/office/drawing/2014/main" id="{F57C4198-0FEF-4701-8EA1-7B16ED0CC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0" y="3128"/>
                <a:ext cx="1015" cy="989"/>
              </a:xfrm>
              <a:prstGeom prst="rect">
                <a:avLst/>
              </a:prstGeom>
              <a:noFill/>
              <a:ln w="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微软雅黑" panose="020B0503020204020204" pitchFamily="34" charset="-122"/>
                  <a:cs typeface="Times New Roman" panose="02020603050405020304" pitchFamily="18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30" name="直接连接符 953357">
                <a:extLst>
                  <a:ext uri="{FF2B5EF4-FFF2-40B4-BE49-F238E27FC236}">
                    <a16:creationId xmlns:a16="http://schemas.microsoft.com/office/drawing/2014/main" id="{B8D325E1-9CA8-4DC3-83E8-247AECD335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0" y="3719"/>
                <a:ext cx="1015" cy="1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40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31" name="直接连接符 953358">
                <a:extLst>
                  <a:ext uri="{FF2B5EF4-FFF2-40B4-BE49-F238E27FC236}">
                    <a16:creationId xmlns:a16="http://schemas.microsoft.com/office/drawing/2014/main" id="{2260BFB7-94F1-4488-A9E5-BAC5B06F36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0" y="934"/>
                <a:ext cx="115" cy="1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40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32" name="直接连接符 953359">
                <a:extLst>
                  <a:ext uri="{FF2B5EF4-FFF2-40B4-BE49-F238E27FC236}">
                    <a16:creationId xmlns:a16="http://schemas.microsoft.com/office/drawing/2014/main" id="{6467FD23-4153-44EF-A8B4-B800F6B38A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4" y="882"/>
                <a:ext cx="1" cy="103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40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33" name="直接连接符 953360">
                <a:extLst>
                  <a:ext uri="{FF2B5EF4-FFF2-40B4-BE49-F238E27FC236}">
                    <a16:creationId xmlns:a16="http://schemas.microsoft.com/office/drawing/2014/main" id="{A634B3CD-9971-42FE-AC3D-5D231EE15B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0" y="1524"/>
                <a:ext cx="115" cy="1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40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34" name="直接连接符 953361">
                <a:extLst>
                  <a:ext uri="{FF2B5EF4-FFF2-40B4-BE49-F238E27FC236}">
                    <a16:creationId xmlns:a16="http://schemas.microsoft.com/office/drawing/2014/main" id="{84EE2B0C-2A18-4E4F-9B1F-5B91652777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4" y="1473"/>
                <a:ext cx="1" cy="115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40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35" name="直接连接符 953362">
                <a:extLst>
                  <a:ext uri="{FF2B5EF4-FFF2-40B4-BE49-F238E27FC236}">
                    <a16:creationId xmlns:a16="http://schemas.microsoft.com/office/drawing/2014/main" id="{E792BE0D-E76E-41F4-99F3-5DB7F3FF25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0" y="1332"/>
                <a:ext cx="115" cy="1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40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36" name="直接连接符 953363">
                <a:extLst>
                  <a:ext uri="{FF2B5EF4-FFF2-40B4-BE49-F238E27FC236}">
                    <a16:creationId xmlns:a16="http://schemas.microsoft.com/office/drawing/2014/main" id="{38F44178-0AE4-4F64-924F-DFA699CBAE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4" y="1280"/>
                <a:ext cx="1" cy="103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40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37" name="直接连接符 953364">
                <a:extLst>
                  <a:ext uri="{FF2B5EF4-FFF2-40B4-BE49-F238E27FC236}">
                    <a16:creationId xmlns:a16="http://schemas.microsoft.com/office/drawing/2014/main" id="{3E153D2D-A57E-4B92-9A15-0CA0554320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0" y="5708"/>
                <a:ext cx="115" cy="1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40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38" name="直接连接符 953365">
                <a:extLst>
                  <a:ext uri="{FF2B5EF4-FFF2-40B4-BE49-F238E27FC236}">
                    <a16:creationId xmlns:a16="http://schemas.microsoft.com/office/drawing/2014/main" id="{579AFA11-6F27-424B-9779-26424B215E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4" y="5657"/>
                <a:ext cx="1" cy="103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40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grpSp>
          <p:nvGrpSpPr>
            <p:cNvPr id="7" name="组合 953366">
              <a:extLst>
                <a:ext uri="{FF2B5EF4-FFF2-40B4-BE49-F238E27FC236}">
                  <a16:creationId xmlns:a16="http://schemas.microsoft.com/office/drawing/2014/main" id="{AEC91A88-7F00-4331-AB95-AB880F95B6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0" y="677"/>
              <a:ext cx="1800" cy="360"/>
              <a:chOff x="2700" y="677"/>
              <a:chExt cx="1800" cy="360"/>
            </a:xfrm>
          </p:grpSpPr>
          <p:sp>
            <p:nvSpPr>
              <p:cNvPr id="23" name="直接连接符 953367">
                <a:extLst>
                  <a:ext uri="{FF2B5EF4-FFF2-40B4-BE49-F238E27FC236}">
                    <a16:creationId xmlns:a16="http://schemas.microsoft.com/office/drawing/2014/main" id="{09E2A7A3-E3EB-4B8E-AC6A-FCC56F615B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0" y="900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40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24" name="文本框 953368">
                <a:extLst>
                  <a:ext uri="{FF2B5EF4-FFF2-40B4-BE49-F238E27FC236}">
                    <a16:creationId xmlns:a16="http://schemas.microsoft.com/office/drawing/2014/main" id="{BA22B011-D144-4A95-8948-3A97ACB80C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0" y="677"/>
                <a:ext cx="1080" cy="3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>
                    <a:srgbClr val="0C7B9C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zh-CN" b="0">
                    <a:ea typeface="微软雅黑" panose="020B0503020204020204" pitchFamily="34" charset="-122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outlier</a:t>
                </a:r>
                <a:endParaRPr lang="en-US" altLang="zh-CN" sz="2400" b="0">
                  <a:ea typeface="微软雅黑" panose="020B0503020204020204" pitchFamily="34" charset="-122"/>
                  <a:cs typeface="Times New Roman" panose="02020603050405020304" pitchFamily="18" charset="0"/>
                  <a:sym typeface="Times New Roman" panose="02020603050405020304" pitchFamily="18" charset="0"/>
                </a:endParaRPr>
              </a:p>
            </p:txBody>
          </p:sp>
        </p:grpSp>
        <p:grpSp>
          <p:nvGrpSpPr>
            <p:cNvPr id="8" name="组合 953369">
              <a:extLst>
                <a:ext uri="{FF2B5EF4-FFF2-40B4-BE49-F238E27FC236}">
                  <a16:creationId xmlns:a16="http://schemas.microsoft.com/office/drawing/2014/main" id="{99B9DC08-5C82-4088-9E02-D373D9FEE4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0" y="5040"/>
              <a:ext cx="2700" cy="540"/>
              <a:chOff x="3060" y="5040"/>
              <a:chExt cx="2700" cy="540"/>
            </a:xfrm>
          </p:grpSpPr>
          <p:sp>
            <p:nvSpPr>
              <p:cNvPr id="21" name="直接连接符 953370">
                <a:extLst>
                  <a:ext uri="{FF2B5EF4-FFF2-40B4-BE49-F238E27FC236}">
                    <a16:creationId xmlns:a16="http://schemas.microsoft.com/office/drawing/2014/main" id="{539372D4-95C9-48BA-B257-765728CA50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0" y="5263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40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22" name="文本框 953371">
                <a:extLst>
                  <a:ext uri="{FF2B5EF4-FFF2-40B4-BE49-F238E27FC236}">
                    <a16:creationId xmlns:a16="http://schemas.microsoft.com/office/drawing/2014/main" id="{D1949EAE-1EFD-41CA-80D3-50FD728690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80" y="5040"/>
                <a:ext cx="1980" cy="5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>
                    <a:srgbClr val="0C7B9C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zh-CN" b="0">
                    <a:ea typeface="微软雅黑" panose="020B0503020204020204" pitchFamily="34" charset="-122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10</a:t>
                </a:r>
                <a:r>
                  <a:rPr lang="en-US" altLang="zh-CN" b="0" baseline="30000">
                    <a:ea typeface="微软雅黑" panose="020B0503020204020204" pitchFamily="34" charset="-122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th</a:t>
                </a:r>
                <a:r>
                  <a:rPr lang="en-US" altLang="zh-CN" b="0">
                    <a:ea typeface="微软雅黑" panose="020B0503020204020204" pitchFamily="34" charset="-122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 percentile</a:t>
                </a:r>
                <a:endParaRPr lang="en-US" altLang="zh-CN" sz="2400" b="0">
                  <a:ea typeface="微软雅黑" panose="020B0503020204020204" pitchFamily="34" charset="-122"/>
                  <a:cs typeface="Times New Roman" panose="02020603050405020304" pitchFamily="18" charset="0"/>
                  <a:sym typeface="Times New Roman" panose="02020603050405020304" pitchFamily="18" charset="0"/>
                </a:endParaRPr>
              </a:p>
            </p:txBody>
          </p:sp>
        </p:grpSp>
        <p:grpSp>
          <p:nvGrpSpPr>
            <p:cNvPr id="9" name="组合 953372">
              <a:extLst>
                <a:ext uri="{FF2B5EF4-FFF2-40B4-BE49-F238E27FC236}">
                  <a16:creationId xmlns:a16="http://schemas.microsoft.com/office/drawing/2014/main" id="{4090B2CB-8EA1-42F4-A451-2071A7F57A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0" y="3960"/>
              <a:ext cx="2700" cy="540"/>
              <a:chOff x="3060" y="3960"/>
              <a:chExt cx="2700" cy="540"/>
            </a:xfrm>
          </p:grpSpPr>
          <p:sp>
            <p:nvSpPr>
              <p:cNvPr id="19" name="直接连接符 953373">
                <a:extLst>
                  <a:ext uri="{FF2B5EF4-FFF2-40B4-BE49-F238E27FC236}">
                    <a16:creationId xmlns:a16="http://schemas.microsoft.com/office/drawing/2014/main" id="{3924A029-A3EC-45C3-9FCB-9C9B70FCB5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0" y="4183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40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20" name="文本框 953374">
                <a:extLst>
                  <a:ext uri="{FF2B5EF4-FFF2-40B4-BE49-F238E27FC236}">
                    <a16:creationId xmlns:a16="http://schemas.microsoft.com/office/drawing/2014/main" id="{8E3A911B-F632-4584-8503-582584B17C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80" y="3960"/>
                <a:ext cx="1980" cy="5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>
                    <a:srgbClr val="0C7B9C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zh-CN" b="0" dirty="0">
                    <a:ea typeface="微软雅黑" panose="020B0503020204020204" pitchFamily="34" charset="-122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25</a:t>
                </a:r>
                <a:r>
                  <a:rPr lang="en-US" altLang="zh-CN" b="0" baseline="30000" dirty="0">
                    <a:ea typeface="微软雅黑" panose="020B0503020204020204" pitchFamily="34" charset="-122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th</a:t>
                </a:r>
                <a:r>
                  <a:rPr lang="en-US" altLang="zh-CN" b="0" dirty="0">
                    <a:ea typeface="微软雅黑" panose="020B0503020204020204" pitchFamily="34" charset="-122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 percentile Q1</a:t>
                </a:r>
                <a:endParaRPr lang="en-US" altLang="zh-CN" sz="2400" b="0" dirty="0">
                  <a:ea typeface="微软雅黑" panose="020B0503020204020204" pitchFamily="34" charset="-122"/>
                  <a:cs typeface="Times New Roman" panose="02020603050405020304" pitchFamily="18" charset="0"/>
                  <a:sym typeface="Times New Roman" panose="02020603050405020304" pitchFamily="18" charset="0"/>
                </a:endParaRPr>
              </a:p>
            </p:txBody>
          </p:sp>
        </p:grpSp>
        <p:grpSp>
          <p:nvGrpSpPr>
            <p:cNvPr id="10" name="组合 953375">
              <a:extLst>
                <a:ext uri="{FF2B5EF4-FFF2-40B4-BE49-F238E27FC236}">
                  <a16:creationId xmlns:a16="http://schemas.microsoft.com/office/drawing/2014/main" id="{FA3E1FA6-B448-4E52-A243-1428BF3FEA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0" y="2880"/>
              <a:ext cx="2700" cy="540"/>
              <a:chOff x="3060" y="2880"/>
              <a:chExt cx="2700" cy="540"/>
            </a:xfrm>
          </p:grpSpPr>
          <p:sp>
            <p:nvSpPr>
              <p:cNvPr id="17" name="直接连接符 953376">
                <a:extLst>
                  <a:ext uri="{FF2B5EF4-FFF2-40B4-BE49-F238E27FC236}">
                    <a16:creationId xmlns:a16="http://schemas.microsoft.com/office/drawing/2014/main" id="{8AC47F17-6FF0-4A02-ABF9-EF9C22885F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0" y="3103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40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8" name="文本框 953377">
                <a:extLst>
                  <a:ext uri="{FF2B5EF4-FFF2-40B4-BE49-F238E27FC236}">
                    <a16:creationId xmlns:a16="http://schemas.microsoft.com/office/drawing/2014/main" id="{B4F82F6B-9D34-437E-85A7-4E339C9CF5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80" y="2880"/>
                <a:ext cx="1980" cy="5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>
                    <a:srgbClr val="0C7B9C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zh-CN" b="0" dirty="0">
                    <a:ea typeface="微软雅黑" panose="020B0503020204020204" pitchFamily="34" charset="-122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75</a:t>
                </a:r>
                <a:r>
                  <a:rPr lang="en-US" altLang="zh-CN" b="0" baseline="30000" dirty="0">
                    <a:ea typeface="微软雅黑" panose="020B0503020204020204" pitchFamily="34" charset="-122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th</a:t>
                </a:r>
                <a:r>
                  <a:rPr lang="en-US" altLang="zh-CN" b="0" dirty="0">
                    <a:ea typeface="微软雅黑" panose="020B0503020204020204" pitchFamily="34" charset="-122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 percentile Q3</a:t>
                </a:r>
                <a:endParaRPr lang="en-US" altLang="zh-CN" sz="2400" b="0" dirty="0">
                  <a:ea typeface="微软雅黑" panose="020B0503020204020204" pitchFamily="34" charset="-122"/>
                  <a:cs typeface="Times New Roman" panose="02020603050405020304" pitchFamily="18" charset="0"/>
                  <a:sym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组合 953378">
              <a:extLst>
                <a:ext uri="{FF2B5EF4-FFF2-40B4-BE49-F238E27FC236}">
                  <a16:creationId xmlns:a16="http://schemas.microsoft.com/office/drawing/2014/main" id="{DC026E3B-F79E-429B-8E01-332AE212F6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0" y="3528"/>
              <a:ext cx="2700" cy="540"/>
              <a:chOff x="3060" y="3600"/>
              <a:chExt cx="2700" cy="540"/>
            </a:xfrm>
          </p:grpSpPr>
          <p:sp>
            <p:nvSpPr>
              <p:cNvPr id="15" name="直接连接符 953379">
                <a:extLst>
                  <a:ext uri="{FF2B5EF4-FFF2-40B4-BE49-F238E27FC236}">
                    <a16:creationId xmlns:a16="http://schemas.microsoft.com/office/drawing/2014/main" id="{5356A076-D6C2-4EF6-BC6B-EA7736126D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0" y="3823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40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6" name="文本框 953380">
                <a:extLst>
                  <a:ext uri="{FF2B5EF4-FFF2-40B4-BE49-F238E27FC236}">
                    <a16:creationId xmlns:a16="http://schemas.microsoft.com/office/drawing/2014/main" id="{718BE0C5-323C-40B5-A751-44CCAFD898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80" y="3600"/>
                <a:ext cx="1980" cy="5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>
                    <a:srgbClr val="0C7B9C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zh-CN" b="0">
                    <a:ea typeface="微软雅黑" panose="020B0503020204020204" pitchFamily="34" charset="-122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50</a:t>
                </a:r>
                <a:r>
                  <a:rPr lang="en-US" altLang="zh-CN" b="0" baseline="30000">
                    <a:ea typeface="微软雅黑" panose="020B0503020204020204" pitchFamily="34" charset="-122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th</a:t>
                </a:r>
                <a:r>
                  <a:rPr lang="en-US" altLang="zh-CN" b="0">
                    <a:ea typeface="微软雅黑" panose="020B0503020204020204" pitchFamily="34" charset="-122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 percentile</a:t>
                </a:r>
                <a:endParaRPr lang="en-US" altLang="zh-CN" sz="2400" b="0">
                  <a:ea typeface="微软雅黑" panose="020B0503020204020204" pitchFamily="34" charset="-122"/>
                  <a:cs typeface="Times New Roman" panose="02020603050405020304" pitchFamily="18" charset="0"/>
                  <a:sym typeface="Times New Roman" panose="02020603050405020304" pitchFamily="18" charset="0"/>
                </a:endParaRPr>
              </a:p>
            </p:txBody>
          </p:sp>
        </p:grpSp>
        <p:grpSp>
          <p:nvGrpSpPr>
            <p:cNvPr id="12" name="组合 953381">
              <a:extLst>
                <a:ext uri="{FF2B5EF4-FFF2-40B4-BE49-F238E27FC236}">
                  <a16:creationId xmlns:a16="http://schemas.microsoft.com/office/drawing/2014/main" id="{5D141D9E-E5AC-4BA3-9E94-1512D29D47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0" y="1541"/>
              <a:ext cx="2700" cy="540"/>
              <a:chOff x="3060" y="5040"/>
              <a:chExt cx="2700" cy="540"/>
            </a:xfrm>
          </p:grpSpPr>
          <p:sp>
            <p:nvSpPr>
              <p:cNvPr id="13" name="直接连接符 953382">
                <a:extLst>
                  <a:ext uri="{FF2B5EF4-FFF2-40B4-BE49-F238E27FC236}">
                    <a16:creationId xmlns:a16="http://schemas.microsoft.com/office/drawing/2014/main" id="{AF1AA0F1-7C64-484E-9DEE-4C71EED27A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0" y="5263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40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4" name="文本框 953383">
                <a:extLst>
                  <a:ext uri="{FF2B5EF4-FFF2-40B4-BE49-F238E27FC236}">
                    <a16:creationId xmlns:a16="http://schemas.microsoft.com/office/drawing/2014/main" id="{E250D44B-1F4E-4ACB-84F5-9B6B44682A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80" y="5040"/>
                <a:ext cx="1980" cy="5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>
                    <a:srgbClr val="0C7B9C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zh-CN" b="0" dirty="0">
                    <a:ea typeface="微软雅黑" panose="020B0503020204020204" pitchFamily="34" charset="-122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90</a:t>
                </a:r>
                <a:r>
                  <a:rPr lang="en-US" altLang="zh-CN" b="0" baseline="30000" dirty="0">
                    <a:ea typeface="微软雅黑" panose="020B0503020204020204" pitchFamily="34" charset="-122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th</a:t>
                </a:r>
                <a:r>
                  <a:rPr lang="en-US" altLang="zh-CN" b="0" dirty="0">
                    <a:ea typeface="微软雅黑" panose="020B0503020204020204" pitchFamily="34" charset="-122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 percentile</a:t>
                </a:r>
                <a:endParaRPr lang="en-US" altLang="zh-CN" sz="2400" b="0" dirty="0">
                  <a:ea typeface="微软雅黑" panose="020B0503020204020204" pitchFamily="34" charset="-122"/>
                  <a:cs typeface="Times New Roman" panose="02020603050405020304" pitchFamily="18" charset="0"/>
                  <a:sym typeface="Times New Roman" panose="02020603050405020304" pitchFamily="18" charset="0"/>
                </a:endParaRPr>
              </a:p>
            </p:txBody>
          </p:sp>
        </p:grpSp>
      </p:grpSp>
      <p:sp>
        <p:nvSpPr>
          <p:cNvPr id="39" name="Rectangle 3">
            <a:extLst>
              <a:ext uri="{FF2B5EF4-FFF2-40B4-BE49-F238E27FC236}">
                <a16:creationId xmlns:a16="http://schemas.microsoft.com/office/drawing/2014/main" id="{A9F10CD3-C8BA-40E0-9A9C-4388CC2A8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000" y="756000"/>
            <a:ext cx="8458200" cy="5808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algn="just" defTabSz="914400" eaLnBrk="1" latinLnBrk="0" hangingPunct="1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  <a:lvl2pPr marL="685800" lvl="1" indent="-228600" defTabSz="914400" eaLnBrk="1" latinLnBrk="0" hangingPunct="1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  <a:defRPr sz="2000"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ym typeface="Times New Roman" panose="02020603050405020304" pitchFamily="18" charset="0"/>
              </a:rPr>
              <a:t>盒状图检测离群数据</a:t>
            </a:r>
            <a:r>
              <a:rPr lang="zh-CN" altLang="zh-CN" sz="2400" dirty="0">
                <a:sym typeface="Times New Roman" panose="02020603050405020304" pitchFamily="18" charset="0"/>
              </a:rPr>
              <a:t>：</a:t>
            </a:r>
            <a:r>
              <a:rPr lang="zh-CN" altLang="en-US" sz="2400" dirty="0">
                <a:sym typeface="Times New Roman" panose="02020603050405020304" pitchFamily="18" charset="0"/>
              </a:rPr>
              <a:t>删除离群点</a:t>
            </a:r>
            <a:endParaRPr lang="zh-CN" altLang="zh-CN" sz="2400" dirty="0">
              <a:sym typeface="Times New Roman" panose="02020603050405020304" pitchFamily="18" charset="0"/>
            </a:endParaRPr>
          </a:p>
        </p:txBody>
      </p:sp>
      <p:sp>
        <p:nvSpPr>
          <p:cNvPr id="40" name="Rectangle 2">
            <a:extLst>
              <a:ext uri="{FF2B5EF4-FFF2-40B4-BE49-F238E27FC236}">
                <a16:creationId xmlns:a16="http://schemas.microsoft.com/office/drawing/2014/main" id="{86F1BEE5-4419-4D29-B58A-3205CCADB2AA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071964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2.1 </a:t>
            </a:r>
            <a:r>
              <a:rPr lang="zh-CN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数据清洗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如何处理噪声数据？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 advTm="32672">
    <p:split orient="vert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时间序列数据特征构造方法主要包括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傅里叶变换</a:t>
            </a:r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小波变换</a:t>
            </a:r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单调变换</a:t>
            </a: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2850356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707606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矩形 12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>
            <p:custDataLst>
              <p:tags r:id="rId9"/>
            </p:custDataLst>
          </p:nvPr>
        </p:nvSpPr>
        <p:spPr>
          <a:xfrm>
            <a:off x="6300192" y="6017260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提交</a:t>
            </a:r>
          </a:p>
        </p:txBody>
      </p:sp>
      <p:grpSp>
        <p:nvGrpSpPr>
          <p:cNvPr id="20" name="组合 19"/>
          <p:cNvGrpSpPr/>
          <p:nvPr>
            <p:custDataLst>
              <p:tags r:id="rId10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" name="ColorBlock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" name="TypeText"/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多选题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15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6826704"/>
      </p:ext>
    </p:extLst>
  </p:cSld>
  <p:clrMapOvr>
    <a:masterClrMapping/>
  </p:clrMapOvr>
  <p:transition spd="med">
    <p:split orient="vert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23758E0-9199-45DB-B27E-01409C390091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离散数据特征哑编码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399C7BB-D1C8-471D-A7C8-43F8EC1F8D36}"/>
              </a:ext>
            </a:extLst>
          </p:cNvPr>
          <p:cNvSpPr txBox="1">
            <a:spLocks noChangeArrowheads="1"/>
          </p:cNvSpPr>
          <p:nvPr/>
        </p:nvSpPr>
        <p:spPr>
          <a:xfrm>
            <a:off x="252000" y="756000"/>
            <a:ext cx="8640000" cy="49775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机器学习行内有句被奉为真理的话，</a:t>
            </a:r>
            <a:r>
              <a:rPr lang="zh-CN" altLang="en-US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数据和特征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决定了机器学习的上限，</a:t>
            </a:r>
            <a:r>
              <a:rPr lang="zh-CN" altLang="en-US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模型和算法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只是逼近这个上限而已</a:t>
            </a:r>
            <a:endParaRPr lang="en-US" altLang="zh-CN" sz="24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当数据质量不高、特征信息不明显，通常需要构造新特征</a:t>
            </a: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>
                <a:sym typeface="Times New Roman" panose="02020603050405020304" pitchFamily="18" charset="0"/>
              </a:rPr>
              <a:t>基本特征构造法</a:t>
            </a:r>
            <a:endParaRPr lang="en-US" altLang="zh-CN"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>
                <a:sym typeface="Times New Roman" panose="02020603050405020304" pitchFamily="18" charset="0"/>
              </a:rPr>
              <a:t>时间类型数据特征构造法</a:t>
            </a:r>
            <a:endParaRPr lang="en-US" altLang="zh-CN"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>
                <a:sym typeface="Times New Roman" panose="02020603050405020304" pitchFamily="18" charset="0"/>
              </a:rPr>
              <a:t>时间序列数据特征构造法</a:t>
            </a:r>
            <a:endParaRPr lang="en-US" altLang="zh-CN"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当数据中既有连续数据，又有离散数据时，当采用类似神经网络这种优化机器学习方法，则需要</a:t>
            </a: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b="1">
                <a:solidFill>
                  <a:srgbClr val="FF6700"/>
                </a:solidFill>
                <a:sym typeface="Times New Roman" panose="02020603050405020304" pitchFamily="18" charset="0"/>
              </a:rPr>
              <a:t>将离散数据特征进行哑编码</a:t>
            </a:r>
            <a:endParaRPr lang="zh-CN" altLang="en-US" b="1" dirty="0">
              <a:solidFill>
                <a:srgbClr val="FF6700"/>
              </a:solidFill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33008"/>
      </p:ext>
    </p:extLst>
  </p:cSld>
  <p:clrMapOvr>
    <a:masterClrMapping/>
  </p:clrMapOvr>
  <p:transition spd="med" advTm="45600">
    <p:split orient="vert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>
            <a:extLst>
              <a:ext uri="{FF2B5EF4-FFF2-40B4-BE49-F238E27FC236}">
                <a16:creationId xmlns:a16="http://schemas.microsoft.com/office/drawing/2014/main" id="{F75BA150-4BC5-408A-9FC1-BC75FE259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3776663"/>
            <a:ext cx="8458200" cy="282098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利用“颜色”等特征来预测品味等级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假设采用神经网络分类器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824156"/>
              </p:ext>
            </p:extLst>
          </p:nvPr>
        </p:nvGraphicFramePr>
        <p:xfrm>
          <a:off x="539552" y="1284996"/>
          <a:ext cx="8496943" cy="2412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9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1711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用户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衣服颜色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其他特征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品味等级（类别标签）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711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红色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711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白色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711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黑色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…….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835696" y="4949478"/>
            <a:ext cx="6226175" cy="639762"/>
            <a:chOff x="1020" y="1911"/>
            <a:chExt cx="3922" cy="403"/>
          </a:xfrm>
        </p:grpSpPr>
        <p:graphicFrame>
          <p:nvGraphicFramePr>
            <p:cNvPr id="6" name="Object 4"/>
            <p:cNvGraphicFramePr>
              <a:graphicFrameLocks noChangeAspect="1"/>
            </p:cNvGraphicFramePr>
            <p:nvPr/>
          </p:nvGraphicFramePr>
          <p:xfrm>
            <a:off x="1020" y="1911"/>
            <a:ext cx="3922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165" r:id="rId3" imgW="500696" imgH="232875" progId="">
                    <p:embed/>
                  </p:oleObj>
                </mc:Choice>
                <mc:Fallback>
                  <p:oleObj r:id="rId3" imgW="500696" imgH="232875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1911"/>
                          <a:ext cx="3922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020" y="1911"/>
              <a:ext cx="3922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448158" y="4970592"/>
            <a:ext cx="3860145" cy="618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10C3617-6346-4290-BC49-630C2548EE42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离散数据特征哑编码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630774"/>
      </p:ext>
    </p:extLst>
  </p:cSld>
  <p:clrMapOvr>
    <a:masterClrMapping/>
  </p:clrMapOvr>
  <p:transition spd="med" advTm="45600">
    <p:split orient="vert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>
            <a:extLst>
              <a:ext uri="{FF2B5EF4-FFF2-40B4-BE49-F238E27FC236}">
                <a16:creationId xmlns:a16="http://schemas.microsoft.com/office/drawing/2014/main" id="{F75BA150-4BC5-408A-9FC1-BC75FE259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2988000"/>
            <a:ext cx="8640000" cy="1755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利用“颜色”等特征来预测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品味等级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假设采用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神经网络分类器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pSp>
        <p:nvGrpSpPr>
          <p:cNvPr id="5" name="Group 3"/>
          <p:cNvGrpSpPr>
            <a:grpSpLocks noChangeAspect="1"/>
          </p:cNvGrpSpPr>
          <p:nvPr/>
        </p:nvGrpSpPr>
        <p:grpSpPr bwMode="auto">
          <a:xfrm>
            <a:off x="1770223" y="4074343"/>
            <a:ext cx="5603554" cy="712945"/>
            <a:chOff x="1020" y="1815"/>
            <a:chExt cx="3922" cy="499"/>
          </a:xfrm>
        </p:grpSpPr>
        <p:graphicFrame>
          <p:nvGraphicFramePr>
            <p:cNvPr id="6" name="Object 4"/>
            <p:cNvGraphicFramePr>
              <a:graphicFrameLocks noChangeAspect="1"/>
            </p:cNvGraphicFramePr>
            <p:nvPr/>
          </p:nvGraphicFramePr>
          <p:xfrm>
            <a:off x="1020" y="1911"/>
            <a:ext cx="3922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635" r:id="rId3" imgW="500696" imgH="232875" progId="">
                    <p:embed/>
                  </p:oleObj>
                </mc:Choice>
                <mc:Fallback>
                  <p:oleObj r:id="rId3" imgW="500696" imgH="232875" progId="">
                    <p:embed/>
                    <p:pic>
                      <p:nvPicPr>
                        <p:cNvPr id="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1911"/>
                          <a:ext cx="3922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020" y="1815"/>
              <a:ext cx="3922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222911" y="4288450"/>
            <a:ext cx="3492000" cy="468000"/>
          </a:xfrm>
          <a:prstGeom prst="rect">
            <a:avLst/>
          </a:prstGeom>
          <a:noFill/>
          <a:ln>
            <a:solidFill>
              <a:srgbClr val="FF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323529" y="756000"/>
          <a:ext cx="8496943" cy="21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9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用户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衣服颜色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其他特征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品味等级（类别标签）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红色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白色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黑色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…….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ADCECDF7-2754-404E-8040-343F869BE772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离散数据特征哑编码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366781"/>
      </p:ext>
    </p:extLst>
  </p:cSld>
  <p:clrMapOvr>
    <a:masterClrMapping/>
  </p:clrMapOvr>
  <p:transition spd="med" advTm="45600">
    <p:split orient="vert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>
            <a:extLst>
              <a:ext uri="{FF2B5EF4-FFF2-40B4-BE49-F238E27FC236}">
                <a16:creationId xmlns:a16="http://schemas.microsoft.com/office/drawing/2014/main" id="{F75BA150-4BC5-408A-9FC1-BC75FE259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2988000"/>
            <a:ext cx="8640000" cy="3463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利用“颜色”等特征来预测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品味等级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假设采用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神经网络分类器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神经网络分类器为各个特征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的线性变换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要求</a:t>
            </a:r>
            <a:r>
              <a:rPr lang="zh-CN" altLang="en-US" b="1" dirty="0">
                <a:solidFill>
                  <a:srgbClr val="FF6700"/>
                </a:solidFill>
                <a:sym typeface="Times New Roman" panose="02020603050405020304" pitchFamily="18" charset="0"/>
              </a:rPr>
              <a:t>特征为</a:t>
            </a:r>
            <a:r>
              <a:rPr lang="zh-CN" altLang="en-US" b="1">
                <a:solidFill>
                  <a:srgbClr val="FF6700"/>
                </a:solidFill>
                <a:sym typeface="Times New Roman" panose="02020603050405020304" pitchFamily="18" charset="0"/>
              </a:rPr>
              <a:t>连续的值</a:t>
            </a:r>
            <a:endParaRPr lang="en-US" altLang="zh-CN" b="1" dirty="0">
              <a:solidFill>
                <a:srgbClr val="FF6700"/>
              </a:solidFill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pSp>
        <p:nvGrpSpPr>
          <p:cNvPr id="5" name="Group 3"/>
          <p:cNvGrpSpPr>
            <a:grpSpLocks noChangeAspect="1"/>
          </p:cNvGrpSpPr>
          <p:nvPr/>
        </p:nvGrpSpPr>
        <p:grpSpPr bwMode="auto">
          <a:xfrm>
            <a:off x="1770223" y="4074343"/>
            <a:ext cx="5603554" cy="712945"/>
            <a:chOff x="1020" y="1815"/>
            <a:chExt cx="3922" cy="499"/>
          </a:xfrm>
        </p:grpSpPr>
        <p:graphicFrame>
          <p:nvGraphicFramePr>
            <p:cNvPr id="6" name="Object 4"/>
            <p:cNvGraphicFramePr>
              <a:graphicFrameLocks noChangeAspect="1"/>
            </p:cNvGraphicFramePr>
            <p:nvPr/>
          </p:nvGraphicFramePr>
          <p:xfrm>
            <a:off x="1020" y="1911"/>
            <a:ext cx="3922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59" r:id="rId3" imgW="500696" imgH="232875" progId="">
                    <p:embed/>
                  </p:oleObj>
                </mc:Choice>
                <mc:Fallback>
                  <p:oleObj r:id="rId3" imgW="500696" imgH="232875" progId="">
                    <p:embed/>
                    <p:pic>
                      <p:nvPicPr>
                        <p:cNvPr id="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1911"/>
                          <a:ext cx="3922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020" y="1815"/>
              <a:ext cx="3922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222911" y="4288450"/>
            <a:ext cx="3492000" cy="468000"/>
          </a:xfrm>
          <a:prstGeom prst="rect">
            <a:avLst/>
          </a:prstGeom>
          <a:noFill/>
          <a:ln>
            <a:solidFill>
              <a:srgbClr val="FF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323529" y="756000"/>
          <a:ext cx="8496943" cy="21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9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用户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衣服颜色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其他特征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品味等级（类别标签）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红色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白色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黑色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…….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ADCECDF7-2754-404E-8040-343F869BE772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离散数据特征哑编码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766472"/>
      </p:ext>
    </p:extLst>
  </p:cSld>
  <p:clrMapOvr>
    <a:masterClrMapping/>
  </p:clrMapOvr>
  <p:transition spd="med" advTm="45600">
    <p:split orient="vert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>
            <a:extLst>
              <a:ext uri="{FF2B5EF4-FFF2-40B4-BE49-F238E27FC236}">
                <a16:creationId xmlns:a16="http://schemas.microsoft.com/office/drawing/2014/main" id="{F75BA150-4BC5-408A-9FC1-BC75FE259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2988000"/>
            <a:ext cx="8640000" cy="3463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利用“颜色”等特征来预测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品味等级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假设采用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神经网络分类器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神经网络分类器为各个特征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的线性变换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要求</a:t>
            </a:r>
            <a:r>
              <a:rPr lang="zh-CN" altLang="en-US" b="1" dirty="0">
                <a:solidFill>
                  <a:srgbClr val="FF6700"/>
                </a:solidFill>
                <a:sym typeface="Times New Roman" panose="02020603050405020304" pitchFamily="18" charset="0"/>
              </a:rPr>
              <a:t>特征为</a:t>
            </a:r>
            <a:r>
              <a:rPr lang="zh-CN" altLang="en-US" b="1">
                <a:solidFill>
                  <a:srgbClr val="FF6700"/>
                </a:solidFill>
                <a:sym typeface="Times New Roman" panose="02020603050405020304" pitchFamily="18" charset="0"/>
              </a:rPr>
              <a:t>连续的值</a:t>
            </a:r>
            <a:endParaRPr lang="en-US" altLang="zh-CN" b="1" dirty="0">
              <a:solidFill>
                <a:srgbClr val="FF6700"/>
              </a:solidFill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pSp>
        <p:nvGrpSpPr>
          <p:cNvPr id="5" name="Group 3"/>
          <p:cNvGrpSpPr>
            <a:grpSpLocks noChangeAspect="1"/>
          </p:cNvGrpSpPr>
          <p:nvPr/>
        </p:nvGrpSpPr>
        <p:grpSpPr bwMode="auto">
          <a:xfrm>
            <a:off x="1770223" y="4074343"/>
            <a:ext cx="5603554" cy="712945"/>
            <a:chOff x="1020" y="1815"/>
            <a:chExt cx="3922" cy="499"/>
          </a:xfrm>
        </p:grpSpPr>
        <p:graphicFrame>
          <p:nvGraphicFramePr>
            <p:cNvPr id="6" name="Object 4"/>
            <p:cNvGraphicFramePr>
              <a:graphicFrameLocks noChangeAspect="1"/>
            </p:cNvGraphicFramePr>
            <p:nvPr/>
          </p:nvGraphicFramePr>
          <p:xfrm>
            <a:off x="1020" y="1911"/>
            <a:ext cx="3922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214" r:id="rId3" imgW="500696" imgH="232875" progId="">
                    <p:embed/>
                  </p:oleObj>
                </mc:Choice>
                <mc:Fallback>
                  <p:oleObj r:id="rId3" imgW="500696" imgH="232875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1911"/>
                          <a:ext cx="3922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020" y="1815"/>
              <a:ext cx="3922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222911" y="4288450"/>
            <a:ext cx="3492000" cy="468000"/>
          </a:xfrm>
          <a:prstGeom prst="rect">
            <a:avLst/>
          </a:prstGeom>
          <a:noFill/>
          <a:ln>
            <a:solidFill>
              <a:srgbClr val="FF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5999082"/>
            <a:ext cx="9144000" cy="7848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288000" rIns="28800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方法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：如果属性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具有</a:t>
            </a:r>
            <a:r>
              <a:rPr lang="en-US" altLang="zh-CN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个值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，则将每个原始值唯一地映射到区间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[0, m-1]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中的</a:t>
            </a:r>
            <a:endParaRPr lang="en-US" altLang="zh-CN" sz="20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        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一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个整数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726419"/>
              </p:ext>
            </p:extLst>
          </p:nvPr>
        </p:nvGraphicFramePr>
        <p:xfrm>
          <a:off x="323529" y="756000"/>
          <a:ext cx="8496943" cy="21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9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用户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衣服颜色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其他特征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品味等级（类别标签）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红色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白色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黑色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…….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ADCECDF7-2754-404E-8040-343F869BE772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离散数据特征哑编码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520103"/>
      </p:ext>
    </p:extLst>
  </p:cSld>
  <p:clrMapOvr>
    <a:masterClrMapping/>
  </p:clrMapOvr>
  <p:transition spd="med" advTm="45600">
    <p:split orient="vert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>
            <a:extLst>
              <a:ext uri="{FF2B5EF4-FFF2-40B4-BE49-F238E27FC236}">
                <a16:creationId xmlns:a16="http://schemas.microsoft.com/office/drawing/2014/main" id="{F75BA150-4BC5-408A-9FC1-BC75FE259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2988000"/>
            <a:ext cx="8640000" cy="3463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利用“颜色”等特征来预测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品味等级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假设采用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神经网络分类器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神经网络分类器为各个特征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的线性变换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要求</a:t>
            </a:r>
            <a:r>
              <a:rPr lang="zh-CN" altLang="en-US" b="1" dirty="0">
                <a:solidFill>
                  <a:srgbClr val="FF6700"/>
                </a:solidFill>
                <a:sym typeface="Times New Roman" panose="02020603050405020304" pitchFamily="18" charset="0"/>
              </a:rPr>
              <a:t>特征为</a:t>
            </a:r>
            <a:r>
              <a:rPr lang="zh-CN" altLang="en-US" b="1">
                <a:solidFill>
                  <a:srgbClr val="FF6700"/>
                </a:solidFill>
                <a:sym typeface="Times New Roman" panose="02020603050405020304" pitchFamily="18" charset="0"/>
              </a:rPr>
              <a:t>连续的值</a:t>
            </a:r>
            <a:endParaRPr lang="en-US" altLang="zh-CN" b="1" dirty="0">
              <a:solidFill>
                <a:srgbClr val="FF6700"/>
              </a:solidFill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pSp>
        <p:nvGrpSpPr>
          <p:cNvPr id="5" name="Group 3"/>
          <p:cNvGrpSpPr>
            <a:grpSpLocks noChangeAspect="1"/>
          </p:cNvGrpSpPr>
          <p:nvPr/>
        </p:nvGrpSpPr>
        <p:grpSpPr bwMode="auto">
          <a:xfrm>
            <a:off x="1770223" y="4074343"/>
            <a:ext cx="5603554" cy="712945"/>
            <a:chOff x="1020" y="1815"/>
            <a:chExt cx="3922" cy="499"/>
          </a:xfrm>
        </p:grpSpPr>
        <p:graphicFrame>
          <p:nvGraphicFramePr>
            <p:cNvPr id="6" name="Object 4"/>
            <p:cNvGraphicFramePr>
              <a:graphicFrameLocks noChangeAspect="1"/>
            </p:cNvGraphicFramePr>
            <p:nvPr/>
          </p:nvGraphicFramePr>
          <p:xfrm>
            <a:off x="1020" y="1911"/>
            <a:ext cx="3922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827" r:id="rId3" imgW="500696" imgH="232875" progId="">
                    <p:embed/>
                  </p:oleObj>
                </mc:Choice>
                <mc:Fallback>
                  <p:oleObj r:id="rId3" imgW="500696" imgH="232875" progId="">
                    <p:embed/>
                    <p:pic>
                      <p:nvPicPr>
                        <p:cNvPr id="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1911"/>
                          <a:ext cx="3922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020" y="1815"/>
              <a:ext cx="3922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222911" y="4288450"/>
            <a:ext cx="3492000" cy="468000"/>
          </a:xfrm>
          <a:prstGeom prst="rect">
            <a:avLst/>
          </a:prstGeom>
          <a:noFill/>
          <a:ln>
            <a:solidFill>
              <a:srgbClr val="FF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5999082"/>
            <a:ext cx="9144000" cy="7848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288000" rIns="28800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方法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：如果属性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具有</a:t>
            </a:r>
            <a:r>
              <a:rPr lang="en-US" altLang="zh-CN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个值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，则将每个原始值唯一地映射到区间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[0, m-1]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中的</a:t>
            </a:r>
            <a:endParaRPr lang="en-US" altLang="zh-CN" sz="20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        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一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个整数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663954"/>
              </p:ext>
            </p:extLst>
          </p:nvPr>
        </p:nvGraphicFramePr>
        <p:xfrm>
          <a:off x="323529" y="756000"/>
          <a:ext cx="8496943" cy="21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9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用户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衣服颜色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其他特征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品味等级（类别标签）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0</a:t>
                      </a:r>
                      <a:r>
                        <a:rPr lang="zh-CN" altLang="en-US" sz="1800" dirty="0"/>
                        <a:t>（红色）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（白色）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2</a:t>
                      </a:r>
                      <a:r>
                        <a:rPr lang="zh-CN" altLang="en-US" sz="1800" dirty="0"/>
                        <a:t>（黑色）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…….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ADCECDF7-2754-404E-8040-343F869BE772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离散数据特征哑编码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901525"/>
      </p:ext>
    </p:extLst>
  </p:cSld>
  <p:clrMapOvr>
    <a:masterClrMapping/>
  </p:clrMapOvr>
  <p:transition spd="med" advTm="45600">
    <p:split orient="vert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>
            <a:extLst>
              <a:ext uri="{FF2B5EF4-FFF2-40B4-BE49-F238E27FC236}">
                <a16:creationId xmlns:a16="http://schemas.microsoft.com/office/drawing/2014/main" id="{F75BA150-4BC5-408A-9FC1-BC75FE259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2988000"/>
            <a:ext cx="8640000" cy="3463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利用“颜色”等特征来预测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品味等级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假设采用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神经网络分类器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神经网络分类器为各个特征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的线性变换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要求</a:t>
            </a:r>
            <a:r>
              <a:rPr lang="zh-CN" altLang="en-US" b="1" dirty="0">
                <a:solidFill>
                  <a:srgbClr val="FF6700"/>
                </a:solidFill>
                <a:sym typeface="Times New Roman" panose="02020603050405020304" pitchFamily="18" charset="0"/>
              </a:rPr>
              <a:t>特征为</a:t>
            </a:r>
            <a:r>
              <a:rPr lang="zh-CN" altLang="en-US" b="1">
                <a:solidFill>
                  <a:srgbClr val="FF6700"/>
                </a:solidFill>
                <a:sym typeface="Times New Roman" panose="02020603050405020304" pitchFamily="18" charset="0"/>
              </a:rPr>
              <a:t>连续的值</a:t>
            </a:r>
            <a:endParaRPr lang="en-US" altLang="zh-CN" b="1" dirty="0">
              <a:solidFill>
                <a:srgbClr val="FF6700"/>
              </a:solidFill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pSp>
        <p:nvGrpSpPr>
          <p:cNvPr id="5" name="Group 3"/>
          <p:cNvGrpSpPr>
            <a:grpSpLocks noChangeAspect="1"/>
          </p:cNvGrpSpPr>
          <p:nvPr/>
        </p:nvGrpSpPr>
        <p:grpSpPr bwMode="auto">
          <a:xfrm>
            <a:off x="1770223" y="4074343"/>
            <a:ext cx="5603554" cy="712945"/>
            <a:chOff x="1020" y="1815"/>
            <a:chExt cx="3922" cy="499"/>
          </a:xfrm>
        </p:grpSpPr>
        <p:graphicFrame>
          <p:nvGraphicFramePr>
            <p:cNvPr id="6" name="Object 4"/>
            <p:cNvGraphicFramePr>
              <a:graphicFrameLocks noChangeAspect="1"/>
            </p:cNvGraphicFramePr>
            <p:nvPr/>
          </p:nvGraphicFramePr>
          <p:xfrm>
            <a:off x="1020" y="1911"/>
            <a:ext cx="3922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684" r:id="rId3" imgW="500696" imgH="232875" progId="">
                    <p:embed/>
                  </p:oleObj>
                </mc:Choice>
                <mc:Fallback>
                  <p:oleObj r:id="rId3" imgW="500696" imgH="232875" progId="">
                    <p:embed/>
                    <p:pic>
                      <p:nvPicPr>
                        <p:cNvPr id="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1911"/>
                          <a:ext cx="3922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020" y="1815"/>
              <a:ext cx="3922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222911" y="4288450"/>
            <a:ext cx="3492000" cy="468000"/>
          </a:xfrm>
          <a:prstGeom prst="rect">
            <a:avLst/>
          </a:prstGeom>
          <a:noFill/>
          <a:ln>
            <a:solidFill>
              <a:srgbClr val="FF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5999082"/>
            <a:ext cx="9144000" cy="7848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288000" rIns="28800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方法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：如果属性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具有</a:t>
            </a:r>
            <a:r>
              <a:rPr lang="en-US" altLang="zh-CN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个值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，则将每个原始值唯一地映射到区间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[0, m-1]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中的</a:t>
            </a:r>
            <a:endParaRPr lang="en-US" altLang="zh-CN" sz="20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        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一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个整数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965560"/>
              </p:ext>
            </p:extLst>
          </p:nvPr>
        </p:nvGraphicFramePr>
        <p:xfrm>
          <a:off x="323529" y="756000"/>
          <a:ext cx="8496943" cy="21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9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用户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衣服颜色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其他特征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品味等级（类别标签）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0</a:t>
                      </a:r>
                      <a:r>
                        <a:rPr lang="zh-CN" altLang="en-US" sz="1800" dirty="0"/>
                        <a:t>（红色）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（白色）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2</a:t>
                      </a:r>
                      <a:r>
                        <a:rPr lang="zh-CN" altLang="en-US" sz="1800" dirty="0"/>
                        <a:t>（黑色）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…….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ADCECDF7-2754-404E-8040-343F869BE772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离散数据特征哑编码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8E0F98D-DE3A-43BB-8486-F85B895794F5}"/>
              </a:ext>
            </a:extLst>
          </p:cNvPr>
          <p:cNvSpPr txBox="1"/>
          <p:nvPr/>
        </p:nvSpPr>
        <p:spPr>
          <a:xfrm>
            <a:off x="5889660" y="1203831"/>
            <a:ext cx="2919255" cy="17481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方法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：通过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将字符类的离散数据用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来表示，构造成神经网络可以识别的连续数据</a:t>
            </a:r>
          </a:p>
        </p:txBody>
      </p:sp>
    </p:spTree>
    <p:extLst>
      <p:ext uri="{BB962C8B-B14F-4D97-AF65-F5344CB8AC3E}">
        <p14:creationId xmlns:p14="http://schemas.microsoft.com/office/powerpoint/2010/main" val="879975973"/>
      </p:ext>
    </p:extLst>
  </p:cSld>
  <p:clrMapOvr>
    <a:masterClrMapping/>
  </p:clrMapOvr>
  <p:transition spd="med" advTm="45600">
    <p:split orient="vert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>
            <a:extLst>
              <a:ext uri="{FF2B5EF4-FFF2-40B4-BE49-F238E27FC236}">
                <a16:creationId xmlns:a16="http://schemas.microsoft.com/office/drawing/2014/main" id="{F75BA150-4BC5-408A-9FC1-BC75FE259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2988000"/>
            <a:ext cx="8640000" cy="3463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利用“颜色”等特征来预测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品味等级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假设采用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神经网络分类器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神经网络分类器为各个特征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的线性变换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要求</a:t>
            </a:r>
            <a:r>
              <a:rPr lang="zh-CN" altLang="en-US" b="1" dirty="0">
                <a:solidFill>
                  <a:srgbClr val="FF6700"/>
                </a:solidFill>
                <a:sym typeface="Times New Roman" panose="02020603050405020304" pitchFamily="18" charset="0"/>
              </a:rPr>
              <a:t>特征为</a:t>
            </a:r>
            <a:r>
              <a:rPr lang="zh-CN" altLang="en-US" b="1">
                <a:solidFill>
                  <a:srgbClr val="FF6700"/>
                </a:solidFill>
                <a:sym typeface="Times New Roman" panose="02020603050405020304" pitchFamily="18" charset="0"/>
              </a:rPr>
              <a:t>连续的值</a:t>
            </a:r>
            <a:endParaRPr lang="en-US" altLang="zh-CN" b="1" dirty="0">
              <a:solidFill>
                <a:srgbClr val="FF6700"/>
              </a:solidFill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pSp>
        <p:nvGrpSpPr>
          <p:cNvPr id="5" name="Group 3"/>
          <p:cNvGrpSpPr>
            <a:grpSpLocks noChangeAspect="1"/>
          </p:cNvGrpSpPr>
          <p:nvPr/>
        </p:nvGrpSpPr>
        <p:grpSpPr bwMode="auto">
          <a:xfrm>
            <a:off x="1770223" y="4074343"/>
            <a:ext cx="5603554" cy="712945"/>
            <a:chOff x="1020" y="1815"/>
            <a:chExt cx="3922" cy="499"/>
          </a:xfrm>
        </p:grpSpPr>
        <p:graphicFrame>
          <p:nvGraphicFramePr>
            <p:cNvPr id="6" name="Object 4"/>
            <p:cNvGraphicFramePr>
              <a:graphicFrameLocks noChangeAspect="1"/>
            </p:cNvGraphicFramePr>
            <p:nvPr/>
          </p:nvGraphicFramePr>
          <p:xfrm>
            <a:off x="1020" y="1911"/>
            <a:ext cx="3922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08" r:id="rId3" imgW="500696" imgH="232875" progId="">
                    <p:embed/>
                  </p:oleObj>
                </mc:Choice>
                <mc:Fallback>
                  <p:oleObj r:id="rId3" imgW="500696" imgH="232875" progId="">
                    <p:embed/>
                    <p:pic>
                      <p:nvPicPr>
                        <p:cNvPr id="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1911"/>
                          <a:ext cx="3922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020" y="1815"/>
              <a:ext cx="3922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222911" y="4288450"/>
            <a:ext cx="3492000" cy="468000"/>
          </a:xfrm>
          <a:prstGeom prst="rect">
            <a:avLst/>
          </a:prstGeom>
          <a:noFill/>
          <a:ln>
            <a:solidFill>
              <a:srgbClr val="FF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5999082"/>
            <a:ext cx="9144000" cy="7848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288000" rIns="28800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方法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：如果属性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具有</a:t>
            </a:r>
            <a:r>
              <a:rPr lang="en-US" altLang="zh-CN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个值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，则将每个原始值唯一地映射到区间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[0, m-1]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中的</a:t>
            </a:r>
            <a:endParaRPr lang="en-US" altLang="zh-CN" sz="20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        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一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个整数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31928"/>
              </p:ext>
            </p:extLst>
          </p:nvPr>
        </p:nvGraphicFramePr>
        <p:xfrm>
          <a:off x="323529" y="756000"/>
          <a:ext cx="8496943" cy="21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9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用户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衣服颜色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其他特征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品味等级（类别标签）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0</a:t>
                      </a:r>
                      <a:r>
                        <a:rPr lang="zh-CN" altLang="en-US" sz="1800" dirty="0"/>
                        <a:t>（红色）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（白色）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2</a:t>
                      </a:r>
                      <a:r>
                        <a:rPr lang="zh-CN" altLang="en-US" sz="1800" dirty="0"/>
                        <a:t>（黑色）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…….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ADCECDF7-2754-404E-8040-343F869BE772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离散数据特征哑编码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8E0F98D-DE3A-43BB-8486-F85B895794F5}"/>
              </a:ext>
            </a:extLst>
          </p:cNvPr>
          <p:cNvSpPr txBox="1"/>
          <p:nvPr/>
        </p:nvSpPr>
        <p:spPr>
          <a:xfrm>
            <a:off x="5889660" y="1203831"/>
            <a:ext cx="2919255" cy="17481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方法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：通过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将字符类的离散数据用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来表示，构造成神经网络可以识别的连续数据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A10AE604-6ECC-439C-B20B-896DB2433F10}"/>
              </a:ext>
            </a:extLst>
          </p:cNvPr>
          <p:cNvSpPr txBox="1"/>
          <p:nvPr/>
        </p:nvSpPr>
        <p:spPr>
          <a:xfrm>
            <a:off x="6111852" y="3069506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该方法是否可行？</a:t>
            </a:r>
          </a:p>
        </p:txBody>
      </p:sp>
    </p:spTree>
    <p:extLst>
      <p:ext uri="{BB962C8B-B14F-4D97-AF65-F5344CB8AC3E}">
        <p14:creationId xmlns:p14="http://schemas.microsoft.com/office/powerpoint/2010/main" val="890638279"/>
      </p:ext>
    </p:extLst>
  </p:cSld>
  <p:clrMapOvr>
    <a:masterClrMapping/>
  </p:clrMapOvr>
  <p:transition spd="med" advTm="45600">
    <p:split orient="vert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>
            <a:extLst>
              <a:ext uri="{FF2B5EF4-FFF2-40B4-BE49-F238E27FC236}">
                <a16:creationId xmlns:a16="http://schemas.microsoft.com/office/drawing/2014/main" id="{F75BA150-4BC5-408A-9FC1-BC75FE259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2988000"/>
            <a:ext cx="8640000" cy="3463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利用“颜色”等特征来预测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品味等级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假设采用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神经网络分类器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神经网络分类器为各个特征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的线性变换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要求</a:t>
            </a:r>
            <a:r>
              <a:rPr lang="zh-CN" altLang="en-US" b="1" dirty="0">
                <a:solidFill>
                  <a:srgbClr val="FF6700"/>
                </a:solidFill>
                <a:sym typeface="Times New Roman" panose="02020603050405020304" pitchFamily="18" charset="0"/>
              </a:rPr>
              <a:t>特征为</a:t>
            </a:r>
            <a:r>
              <a:rPr lang="zh-CN" altLang="en-US" b="1">
                <a:solidFill>
                  <a:srgbClr val="FF6700"/>
                </a:solidFill>
                <a:sym typeface="Times New Roman" panose="02020603050405020304" pitchFamily="18" charset="0"/>
              </a:rPr>
              <a:t>连续的值</a:t>
            </a:r>
            <a:endParaRPr lang="en-US" altLang="zh-CN" b="1" dirty="0">
              <a:solidFill>
                <a:srgbClr val="FF6700"/>
              </a:solidFill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pSp>
        <p:nvGrpSpPr>
          <p:cNvPr id="5" name="Group 3"/>
          <p:cNvGrpSpPr>
            <a:grpSpLocks noChangeAspect="1"/>
          </p:cNvGrpSpPr>
          <p:nvPr/>
        </p:nvGrpSpPr>
        <p:grpSpPr bwMode="auto">
          <a:xfrm>
            <a:off x="1770223" y="4074343"/>
            <a:ext cx="5603554" cy="712945"/>
            <a:chOff x="1020" y="1815"/>
            <a:chExt cx="3922" cy="499"/>
          </a:xfrm>
        </p:grpSpPr>
        <p:graphicFrame>
          <p:nvGraphicFramePr>
            <p:cNvPr id="6" name="Object 4"/>
            <p:cNvGraphicFramePr>
              <a:graphicFrameLocks noChangeAspect="1"/>
            </p:cNvGraphicFramePr>
            <p:nvPr/>
          </p:nvGraphicFramePr>
          <p:xfrm>
            <a:off x="1020" y="1911"/>
            <a:ext cx="3922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732" r:id="rId3" imgW="500696" imgH="232875" progId="">
                    <p:embed/>
                  </p:oleObj>
                </mc:Choice>
                <mc:Fallback>
                  <p:oleObj r:id="rId3" imgW="500696" imgH="232875" progId="">
                    <p:embed/>
                    <p:pic>
                      <p:nvPicPr>
                        <p:cNvPr id="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1911"/>
                          <a:ext cx="3922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020" y="1815"/>
              <a:ext cx="3922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222911" y="4288450"/>
            <a:ext cx="3492000" cy="468000"/>
          </a:xfrm>
          <a:prstGeom prst="rect">
            <a:avLst/>
          </a:prstGeom>
          <a:noFill/>
          <a:ln>
            <a:solidFill>
              <a:srgbClr val="FF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5999082"/>
            <a:ext cx="9144000" cy="7848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288000" rIns="28800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方法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：如果属性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具有</a:t>
            </a:r>
            <a:r>
              <a:rPr lang="en-US" altLang="zh-CN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个值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，则将每个原始值唯一地映射到区间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[0, m-1]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中的</a:t>
            </a:r>
            <a:endParaRPr lang="en-US" altLang="zh-CN" sz="20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        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一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个整数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2986"/>
              </p:ext>
            </p:extLst>
          </p:nvPr>
        </p:nvGraphicFramePr>
        <p:xfrm>
          <a:off x="323529" y="756000"/>
          <a:ext cx="8496943" cy="21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9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用户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衣服颜色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其他特征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品味等级（类别标签）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0</a:t>
                      </a:r>
                      <a:r>
                        <a:rPr lang="zh-CN" altLang="en-US" sz="1800" dirty="0"/>
                        <a:t>（红色）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（白色）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2</a:t>
                      </a:r>
                      <a:r>
                        <a:rPr lang="zh-CN" altLang="en-US" sz="1800" dirty="0"/>
                        <a:t>（黑色）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…….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ADCECDF7-2754-404E-8040-343F869BE772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离散数据特征哑编码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8E0F98D-DE3A-43BB-8486-F85B895794F5}"/>
              </a:ext>
            </a:extLst>
          </p:cNvPr>
          <p:cNvSpPr txBox="1"/>
          <p:nvPr/>
        </p:nvSpPr>
        <p:spPr>
          <a:xfrm>
            <a:off x="5889660" y="1203831"/>
            <a:ext cx="2919255" cy="17481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方法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：通过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将字符类的离散数据用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来表示，构造成神经网络可以识别的连续数据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A10AE604-6ECC-439C-B20B-896DB2433F10}"/>
              </a:ext>
            </a:extLst>
          </p:cNvPr>
          <p:cNvSpPr txBox="1"/>
          <p:nvPr/>
        </p:nvSpPr>
        <p:spPr>
          <a:xfrm>
            <a:off x="6111852" y="3069506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该方法是否可行？</a:t>
            </a:r>
          </a:p>
        </p:txBody>
      </p:sp>
    </p:spTree>
    <p:extLst>
      <p:ext uri="{BB962C8B-B14F-4D97-AF65-F5344CB8AC3E}">
        <p14:creationId xmlns:p14="http://schemas.microsoft.com/office/powerpoint/2010/main" val="53954981"/>
      </p:ext>
    </p:extLst>
  </p:cSld>
  <p:clrMapOvr>
    <a:masterClrMapping/>
  </p:clrMapOvr>
  <p:transition spd="med" advTm="45600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">
            <a:extLst>
              <a:ext uri="{FF2B5EF4-FFF2-40B4-BE49-F238E27FC236}">
                <a16:creationId xmlns:a16="http://schemas.microsoft.com/office/drawing/2014/main" id="{A9F10CD3-C8BA-40E0-9A9C-4388CC2A8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000" y="756000"/>
            <a:ext cx="8458200" cy="35563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60000" indent="-360000" algn="just" defTabSz="914400" eaLnBrk="1" latinLnBrk="0" hangingPunct="1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  <a:lvl2pPr marL="685800" lvl="1" indent="-228600" defTabSz="914400" eaLnBrk="1" latinLnBrk="0" hangingPunct="1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  <a:defRPr sz="2000"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dirty="0">
                <a:sym typeface="Times New Roman" panose="02020603050405020304" pitchFamily="18" charset="0"/>
              </a:rPr>
              <a:t>不一致的代码或不符的名称</a:t>
            </a:r>
          </a:p>
          <a:p>
            <a:pPr lvl="1">
              <a:lnSpc>
                <a:spcPct val="150000"/>
              </a:lnSpc>
            </a:pPr>
            <a:r>
              <a:rPr lang="zh-CN" altLang="en-US" sz="2200" dirty="0">
                <a:sym typeface="Times New Roman" panose="02020603050405020304" pitchFamily="18" charset="0"/>
              </a:rPr>
              <a:t>年龄=“42”生日=“03/07/1997”</a:t>
            </a:r>
          </a:p>
          <a:p>
            <a:pPr lvl="1">
              <a:lnSpc>
                <a:spcPct val="150000"/>
              </a:lnSpc>
            </a:pPr>
            <a:r>
              <a:rPr lang="zh-CN" altLang="en-US" sz="2200" dirty="0">
                <a:sym typeface="Times New Roman" panose="02020603050405020304" pitchFamily="18" charset="0"/>
              </a:rPr>
              <a:t>曾经评级“1,2,3”，现在评级“A，B，C”</a:t>
            </a:r>
          </a:p>
          <a:p>
            <a:r>
              <a:rPr lang="zh-CN" altLang="en-US" dirty="0">
                <a:sym typeface="Times New Roman" panose="02020603050405020304" pitchFamily="18" charset="0"/>
              </a:rPr>
              <a:t>方法</a:t>
            </a:r>
            <a:endParaRPr lang="en-US" altLang="zh-CN" dirty="0">
              <a:sym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200">
                <a:sym typeface="Times New Roman" panose="02020603050405020304" pitchFamily="18" charset="0"/>
              </a:rPr>
              <a:t>计算推理、替换</a:t>
            </a:r>
            <a:endParaRPr lang="en-US" altLang="zh-CN" sz="2200">
              <a:sym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200">
                <a:sym typeface="Times New Roman" panose="02020603050405020304" pitchFamily="18" charset="0"/>
              </a:rPr>
              <a:t>全局替换</a:t>
            </a:r>
            <a:endParaRPr lang="zh-CN" altLang="zh-CN" sz="2200" dirty="0">
              <a:sym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56CFD1A-9FE1-41DF-8F5F-1ACFDB18419F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071964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2.1 </a:t>
            </a:r>
            <a:r>
              <a:rPr lang="zh-CN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数据清洗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如何处理不一致数据？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860630"/>
      </p:ext>
    </p:extLst>
  </p:cSld>
  <p:clrMapOvr>
    <a:masterClrMapping/>
  </p:clrMapOvr>
  <p:transition spd="med" advTm="32672">
    <p:split orient="vert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该方法是否可行？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是</a:t>
            </a:r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否</a:t>
            </a: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提交</a:t>
            </a:r>
          </a:p>
        </p:txBody>
      </p:sp>
      <p:grpSp>
        <p:nvGrpSpPr>
          <p:cNvPr id="20" name="组合 19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" name="TypeText"/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单选题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13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1066373"/>
      </p:ext>
    </p:extLst>
  </p:cSld>
  <p:clrMapOvr>
    <a:masterClrMapping/>
  </p:clrMapOvr>
  <p:transition spd="med">
    <p:split orient="vert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>
            <a:extLst>
              <a:ext uri="{FF2B5EF4-FFF2-40B4-BE49-F238E27FC236}">
                <a16:creationId xmlns:a16="http://schemas.microsoft.com/office/drawing/2014/main" id="{F75BA150-4BC5-408A-9FC1-BC75FE259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2988000"/>
            <a:ext cx="8640000" cy="3463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利用“颜色”等特征来预测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品味等级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假设采用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神经网络分类器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神经网络分类器为各个特征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的线性变换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要求</a:t>
            </a:r>
            <a:r>
              <a:rPr lang="zh-CN" altLang="en-US" b="1" dirty="0">
                <a:solidFill>
                  <a:srgbClr val="FF6700"/>
                </a:solidFill>
                <a:sym typeface="Times New Roman" panose="02020603050405020304" pitchFamily="18" charset="0"/>
              </a:rPr>
              <a:t>特征为</a:t>
            </a:r>
            <a:r>
              <a:rPr lang="zh-CN" altLang="en-US" b="1">
                <a:solidFill>
                  <a:srgbClr val="FF6700"/>
                </a:solidFill>
                <a:sym typeface="Times New Roman" panose="02020603050405020304" pitchFamily="18" charset="0"/>
              </a:rPr>
              <a:t>连续的值</a:t>
            </a:r>
            <a:endParaRPr lang="en-US" altLang="zh-CN" b="1" dirty="0">
              <a:solidFill>
                <a:srgbClr val="FF6700"/>
              </a:solidFill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pSp>
        <p:nvGrpSpPr>
          <p:cNvPr id="5" name="Group 3"/>
          <p:cNvGrpSpPr>
            <a:grpSpLocks noChangeAspect="1"/>
          </p:cNvGrpSpPr>
          <p:nvPr/>
        </p:nvGrpSpPr>
        <p:grpSpPr bwMode="auto">
          <a:xfrm>
            <a:off x="1770223" y="4074343"/>
            <a:ext cx="5603554" cy="712945"/>
            <a:chOff x="1020" y="1815"/>
            <a:chExt cx="3922" cy="499"/>
          </a:xfrm>
        </p:grpSpPr>
        <p:graphicFrame>
          <p:nvGraphicFramePr>
            <p:cNvPr id="6" name="Object 4"/>
            <p:cNvGraphicFramePr>
              <a:graphicFrameLocks noChangeAspect="1"/>
            </p:cNvGraphicFramePr>
            <p:nvPr/>
          </p:nvGraphicFramePr>
          <p:xfrm>
            <a:off x="1020" y="1911"/>
            <a:ext cx="3922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757" r:id="rId3" imgW="500696" imgH="232875" progId="">
                    <p:embed/>
                  </p:oleObj>
                </mc:Choice>
                <mc:Fallback>
                  <p:oleObj r:id="rId3" imgW="500696" imgH="232875" progId="">
                    <p:embed/>
                    <p:pic>
                      <p:nvPicPr>
                        <p:cNvPr id="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1911"/>
                          <a:ext cx="3922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020" y="1815"/>
              <a:ext cx="3922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222911" y="4288450"/>
            <a:ext cx="3492000" cy="468000"/>
          </a:xfrm>
          <a:prstGeom prst="rect">
            <a:avLst/>
          </a:prstGeom>
          <a:noFill/>
          <a:ln>
            <a:solidFill>
              <a:srgbClr val="FF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5999082"/>
            <a:ext cx="9144000" cy="7848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288000" rIns="28800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方法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：如果属性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具有</a:t>
            </a:r>
            <a:r>
              <a:rPr lang="en-US" altLang="zh-CN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个值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，则将每个原始值唯一地映射到区间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[0, m-1]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中的</a:t>
            </a:r>
            <a:endParaRPr lang="en-US" altLang="zh-CN" sz="20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        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一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个整数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635004"/>
              </p:ext>
            </p:extLst>
          </p:nvPr>
        </p:nvGraphicFramePr>
        <p:xfrm>
          <a:off x="323529" y="756000"/>
          <a:ext cx="8496943" cy="21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9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用户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衣服颜色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其他特征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品味等级（类别标签）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0</a:t>
                      </a:r>
                      <a:r>
                        <a:rPr lang="zh-CN" altLang="en-US" sz="1800" dirty="0"/>
                        <a:t>（红色）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（白色）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2</a:t>
                      </a:r>
                      <a:r>
                        <a:rPr lang="zh-CN" altLang="en-US" sz="1800" dirty="0"/>
                        <a:t>（黑色）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…….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ADCECDF7-2754-404E-8040-343F869BE772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离散数据特征哑编码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8E0F98D-DE3A-43BB-8486-F85B895794F5}"/>
              </a:ext>
            </a:extLst>
          </p:cNvPr>
          <p:cNvSpPr txBox="1"/>
          <p:nvPr/>
        </p:nvSpPr>
        <p:spPr>
          <a:xfrm>
            <a:off x="5889660" y="1203831"/>
            <a:ext cx="2919255" cy="17481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方法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：通过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将字符类的离散数据用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来表示，构造成神经网络可以识别的连续数据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A10AE604-6ECC-439C-B20B-896DB2433F10}"/>
              </a:ext>
            </a:extLst>
          </p:cNvPr>
          <p:cNvSpPr txBox="1"/>
          <p:nvPr/>
        </p:nvSpPr>
        <p:spPr>
          <a:xfrm>
            <a:off x="5889660" y="3005267"/>
            <a:ext cx="2930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/>
            <a:r>
              <a:rPr lang="zh-CN" altLang="en-US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用</a:t>
            </a:r>
            <a:r>
              <a:rPr lang="en-US" altLang="zh-CN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r>
              <a:rPr lang="zh-CN" altLang="en-US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来表示红、白、黑，则缺省的认为红</a:t>
            </a:r>
            <a:r>
              <a:rPr lang="en-US" altLang="zh-CN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&lt;</a:t>
            </a:r>
            <a:r>
              <a:rPr lang="zh-CN" altLang="en-US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白</a:t>
            </a:r>
            <a:r>
              <a:rPr lang="en-US" altLang="zh-CN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&lt;</a:t>
            </a:r>
            <a:r>
              <a:rPr lang="zh-CN" altLang="en-US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黑</a:t>
            </a:r>
          </a:p>
        </p:txBody>
      </p:sp>
    </p:spTree>
    <p:extLst>
      <p:ext uri="{BB962C8B-B14F-4D97-AF65-F5344CB8AC3E}">
        <p14:creationId xmlns:p14="http://schemas.microsoft.com/office/powerpoint/2010/main" val="2392495623"/>
      </p:ext>
    </p:extLst>
  </p:cSld>
  <p:clrMapOvr>
    <a:masterClrMapping/>
  </p:clrMapOvr>
  <p:transition spd="med" advTm="45600">
    <p:split orient="vert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>
            <a:extLst>
              <a:ext uri="{FF2B5EF4-FFF2-40B4-BE49-F238E27FC236}">
                <a16:creationId xmlns:a16="http://schemas.microsoft.com/office/drawing/2014/main" id="{F75BA150-4BC5-408A-9FC1-BC75FE259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2988000"/>
            <a:ext cx="8640000" cy="3463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利用“颜色”等特征来预测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品味等级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假设采用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神经网络分类器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神经网络分类器为各个特征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的线性变换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要求</a:t>
            </a:r>
            <a:r>
              <a:rPr lang="zh-CN" altLang="en-US" b="1" dirty="0">
                <a:solidFill>
                  <a:srgbClr val="FF6700"/>
                </a:solidFill>
                <a:sym typeface="Times New Roman" panose="02020603050405020304" pitchFamily="18" charset="0"/>
              </a:rPr>
              <a:t>特征为</a:t>
            </a:r>
            <a:r>
              <a:rPr lang="zh-CN" altLang="en-US" b="1">
                <a:solidFill>
                  <a:srgbClr val="FF6700"/>
                </a:solidFill>
                <a:sym typeface="Times New Roman" panose="02020603050405020304" pitchFamily="18" charset="0"/>
              </a:rPr>
              <a:t>连续的值</a:t>
            </a:r>
            <a:endParaRPr lang="en-US" altLang="zh-CN" b="1" dirty="0">
              <a:solidFill>
                <a:srgbClr val="FF6700"/>
              </a:solidFill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pSp>
        <p:nvGrpSpPr>
          <p:cNvPr id="5" name="Group 3"/>
          <p:cNvGrpSpPr>
            <a:grpSpLocks noChangeAspect="1"/>
          </p:cNvGrpSpPr>
          <p:nvPr/>
        </p:nvGrpSpPr>
        <p:grpSpPr bwMode="auto">
          <a:xfrm>
            <a:off x="1770223" y="4074343"/>
            <a:ext cx="5603554" cy="712945"/>
            <a:chOff x="1020" y="1815"/>
            <a:chExt cx="3922" cy="499"/>
          </a:xfrm>
        </p:grpSpPr>
        <p:graphicFrame>
          <p:nvGraphicFramePr>
            <p:cNvPr id="6" name="Object 4"/>
            <p:cNvGraphicFramePr>
              <a:graphicFrameLocks noChangeAspect="1"/>
            </p:cNvGraphicFramePr>
            <p:nvPr/>
          </p:nvGraphicFramePr>
          <p:xfrm>
            <a:off x="1020" y="1911"/>
            <a:ext cx="3922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780" r:id="rId3" imgW="500696" imgH="232875" progId="">
                    <p:embed/>
                  </p:oleObj>
                </mc:Choice>
                <mc:Fallback>
                  <p:oleObj r:id="rId3" imgW="500696" imgH="232875" progId="">
                    <p:embed/>
                    <p:pic>
                      <p:nvPicPr>
                        <p:cNvPr id="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1911"/>
                          <a:ext cx="3922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020" y="1815"/>
              <a:ext cx="3922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222911" y="4288450"/>
            <a:ext cx="3492000" cy="468000"/>
          </a:xfrm>
          <a:prstGeom prst="rect">
            <a:avLst/>
          </a:prstGeom>
          <a:noFill/>
          <a:ln>
            <a:solidFill>
              <a:srgbClr val="FF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5999082"/>
            <a:ext cx="9144000" cy="7848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288000" rIns="28800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方法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：如果属性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具有</a:t>
            </a:r>
            <a:r>
              <a:rPr lang="en-US" altLang="zh-CN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个值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，则将每个原始值唯一地映射到区间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[0, m-1]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中的</a:t>
            </a:r>
            <a:endParaRPr lang="en-US" altLang="zh-CN" sz="20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        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一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个整数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952998"/>
              </p:ext>
            </p:extLst>
          </p:nvPr>
        </p:nvGraphicFramePr>
        <p:xfrm>
          <a:off x="323529" y="756000"/>
          <a:ext cx="8496943" cy="21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9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用户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衣服颜色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其他特征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品味等级（类别标签）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0</a:t>
                      </a:r>
                      <a:r>
                        <a:rPr lang="zh-CN" altLang="en-US" sz="1800" dirty="0"/>
                        <a:t>（红色）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（白色）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2</a:t>
                      </a:r>
                      <a:r>
                        <a:rPr lang="zh-CN" altLang="en-US" sz="1800" dirty="0"/>
                        <a:t>（黑色）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…….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ADCECDF7-2754-404E-8040-343F869BE772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离散数据特征哑编码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8E0F98D-DE3A-43BB-8486-F85B895794F5}"/>
              </a:ext>
            </a:extLst>
          </p:cNvPr>
          <p:cNvSpPr txBox="1"/>
          <p:nvPr/>
        </p:nvSpPr>
        <p:spPr>
          <a:xfrm>
            <a:off x="5889660" y="1203831"/>
            <a:ext cx="2919255" cy="17481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方法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：通过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将字符类的离散数据用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来表示，构造成神经网络可以识别的连续数据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A10AE604-6ECC-439C-B20B-896DB2433F10}"/>
              </a:ext>
            </a:extLst>
          </p:cNvPr>
          <p:cNvSpPr txBox="1"/>
          <p:nvPr/>
        </p:nvSpPr>
        <p:spPr>
          <a:xfrm>
            <a:off x="5889660" y="3005267"/>
            <a:ext cx="2930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/>
            <a:r>
              <a:rPr lang="zh-CN" altLang="en-US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用</a:t>
            </a:r>
            <a:r>
              <a:rPr lang="en-US" altLang="zh-CN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r>
              <a:rPr lang="zh-CN" altLang="en-US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来表示红、白、黑，则缺省的认为红</a:t>
            </a:r>
            <a:r>
              <a:rPr lang="en-US" altLang="zh-CN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&lt;</a:t>
            </a:r>
            <a:r>
              <a:rPr lang="zh-CN" altLang="en-US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白</a:t>
            </a:r>
            <a:r>
              <a:rPr lang="en-US" altLang="zh-CN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&lt;</a:t>
            </a:r>
            <a:r>
              <a:rPr lang="zh-CN" altLang="en-US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黑</a:t>
            </a:r>
          </a:p>
        </p:txBody>
      </p:sp>
      <p:sp>
        <p:nvSpPr>
          <p:cNvPr id="14" name="乘号 13">
            <a:extLst>
              <a:ext uri="{FF2B5EF4-FFF2-40B4-BE49-F238E27FC236}">
                <a16:creationId xmlns:a16="http://schemas.microsoft.com/office/drawing/2014/main" id="{4BC97178-D7BC-4705-B9BF-04918950934D}"/>
              </a:ext>
            </a:extLst>
          </p:cNvPr>
          <p:cNvSpPr/>
          <p:nvPr/>
        </p:nvSpPr>
        <p:spPr>
          <a:xfrm>
            <a:off x="7380312" y="3370322"/>
            <a:ext cx="1440160" cy="1152128"/>
          </a:xfrm>
          <a:prstGeom prst="mathMultiply">
            <a:avLst>
              <a:gd name="adj1" fmla="val 22586"/>
            </a:avLst>
          </a:prstGeom>
          <a:solidFill>
            <a:srgbClr val="FF67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276879"/>
      </p:ext>
    </p:extLst>
  </p:cSld>
  <p:clrMapOvr>
    <a:masterClrMapping/>
  </p:clrMapOvr>
  <p:transition spd="med" advTm="45600">
    <p:split orient="vert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>
            <a:extLst>
              <a:ext uri="{FF2B5EF4-FFF2-40B4-BE49-F238E27FC236}">
                <a16:creationId xmlns:a16="http://schemas.microsoft.com/office/drawing/2014/main" id="{F75BA150-4BC5-408A-9FC1-BC75FE259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2988000"/>
            <a:ext cx="8640000" cy="2884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利用“颜色”等特征来预测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品味等级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假设采用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神经网络分类器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神经网络分类器为各个特征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的线性变换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要求</a:t>
            </a:r>
            <a:r>
              <a:rPr lang="zh-CN" altLang="en-US" b="1" dirty="0">
                <a:solidFill>
                  <a:srgbClr val="FF6700"/>
                </a:solidFill>
                <a:sym typeface="Times New Roman" panose="02020603050405020304" pitchFamily="18" charset="0"/>
              </a:rPr>
              <a:t>特征为</a:t>
            </a:r>
            <a:r>
              <a:rPr lang="zh-CN" altLang="en-US" b="1">
                <a:solidFill>
                  <a:srgbClr val="FF6700"/>
                </a:solidFill>
                <a:sym typeface="Times New Roman" panose="02020603050405020304" pitchFamily="18" charset="0"/>
              </a:rPr>
              <a:t>连续的值</a:t>
            </a:r>
          </a:p>
        </p:txBody>
      </p:sp>
      <p:grpSp>
        <p:nvGrpSpPr>
          <p:cNvPr id="5" name="Group 3"/>
          <p:cNvGrpSpPr>
            <a:grpSpLocks noChangeAspect="1"/>
          </p:cNvGrpSpPr>
          <p:nvPr/>
        </p:nvGrpSpPr>
        <p:grpSpPr bwMode="auto">
          <a:xfrm>
            <a:off x="1770223" y="4074343"/>
            <a:ext cx="5603554" cy="712945"/>
            <a:chOff x="1020" y="1815"/>
            <a:chExt cx="3922" cy="499"/>
          </a:xfrm>
        </p:grpSpPr>
        <p:graphicFrame>
          <p:nvGraphicFramePr>
            <p:cNvPr id="6" name="Object 4"/>
            <p:cNvGraphicFramePr>
              <a:graphicFrameLocks noChangeAspect="1"/>
            </p:cNvGraphicFramePr>
            <p:nvPr/>
          </p:nvGraphicFramePr>
          <p:xfrm>
            <a:off x="1020" y="1911"/>
            <a:ext cx="3922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1804" r:id="rId3" imgW="500696" imgH="232875" progId="">
                    <p:embed/>
                  </p:oleObj>
                </mc:Choice>
                <mc:Fallback>
                  <p:oleObj r:id="rId3" imgW="500696" imgH="232875" progId="">
                    <p:embed/>
                    <p:pic>
                      <p:nvPicPr>
                        <p:cNvPr id="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1911"/>
                          <a:ext cx="3922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020" y="1815"/>
              <a:ext cx="3922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222911" y="4288450"/>
            <a:ext cx="3492000" cy="468000"/>
          </a:xfrm>
          <a:prstGeom prst="rect">
            <a:avLst/>
          </a:prstGeom>
          <a:noFill/>
          <a:ln>
            <a:solidFill>
              <a:srgbClr val="FF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191442"/>
            <a:ext cx="9144000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288000" rIns="288000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方法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zh-CN" altLang="en-US" sz="20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离散数据特征哑编</a:t>
            </a:r>
            <a:endParaRPr lang="zh-CN" altLang="en-US" sz="2000" b="1" dirty="0">
              <a:solidFill>
                <a:srgbClr val="FF67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490412"/>
              </p:ext>
            </p:extLst>
          </p:nvPr>
        </p:nvGraphicFramePr>
        <p:xfrm>
          <a:off x="323529" y="756000"/>
          <a:ext cx="8496943" cy="21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9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用户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衣服颜色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其他特征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品味等级（类别标签）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0</a:t>
                      </a:r>
                      <a:r>
                        <a:rPr lang="zh-CN" altLang="en-US" sz="1800" dirty="0"/>
                        <a:t>（红色）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（白色）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2</a:t>
                      </a:r>
                      <a:r>
                        <a:rPr lang="zh-CN" altLang="en-US" sz="1800" dirty="0"/>
                        <a:t>（黑色）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…….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ADCECDF7-2754-404E-8040-343F869BE772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离散数据特征哑编码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290745"/>
      </p:ext>
    </p:extLst>
  </p:cSld>
  <p:clrMapOvr>
    <a:masterClrMapping/>
  </p:clrMapOvr>
  <p:transition spd="med" advTm="45600">
    <p:split orient="vert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>
            <a:extLst>
              <a:ext uri="{FF2B5EF4-FFF2-40B4-BE49-F238E27FC236}">
                <a16:creationId xmlns:a16="http://schemas.microsoft.com/office/drawing/2014/main" id="{F75BA150-4BC5-408A-9FC1-BC75FE259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2988000"/>
            <a:ext cx="8458200" cy="306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把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个整数都变换成一个二进制数</a:t>
            </a: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需要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n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en-US" altLang="zh-CN" sz="2200"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= </a:t>
            </a:r>
            <a:r>
              <a:rPr lang="en-US" altLang="zh-CN" sz="2000">
                <a:sym typeface="Symbol" panose="05050102010706020507" pitchFamily="18" charset="2"/>
              </a:rPr>
              <a:t></a:t>
            </a:r>
            <a:r>
              <a:rPr lang="en-US" altLang="zh-CN" sz="2000"/>
              <a:t>log2</a:t>
            </a:r>
            <a:r>
              <a:rPr lang="en-US" altLang="zh-CN" sz="2000" i="1"/>
              <a:t>m</a:t>
            </a:r>
            <a:r>
              <a:rPr lang="en-US" altLang="zh-CN" sz="2000">
                <a:sym typeface="Symbol" panose="05050102010706020507" pitchFamily="18" charset="2"/>
              </a:rPr>
              <a:t> 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个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二进位表示这些整数 </a:t>
            </a: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用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个二元属性表示这些二进制数 </a:t>
            </a: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例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: 5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种颜色的分类变量需要</a:t>
            </a:r>
            <a:r>
              <a:rPr lang="zh-CN" altLang="en-US" sz="24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三个二</a:t>
            </a:r>
            <a:r>
              <a:rPr lang="zh-CN" altLang="en-US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元变量</a:t>
            </a:r>
            <a:endParaRPr lang="en-US" altLang="zh-CN" sz="2400" b="1" dirty="0">
              <a:solidFill>
                <a:srgbClr val="FF67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x1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、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x2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、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x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 </a:t>
            </a:r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72"/>
          <a:stretch/>
        </p:blipFill>
        <p:spPr bwMode="auto">
          <a:xfrm>
            <a:off x="6300192" y="3110471"/>
            <a:ext cx="2664296" cy="171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40152" y="3420910"/>
            <a:ext cx="2880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红白黑蓝绿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7ACD8A4-15DA-4740-AC61-DD253BFD4FA7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离散数据特征哑编码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147A055B-A9DF-4E1D-A124-35CA491AD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097834"/>
              </p:ext>
            </p:extLst>
          </p:nvPr>
        </p:nvGraphicFramePr>
        <p:xfrm>
          <a:off x="323529" y="756000"/>
          <a:ext cx="8496943" cy="21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9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用户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衣服颜色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其他特征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品味等级（类别标签）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0</a:t>
                      </a:r>
                      <a:r>
                        <a:rPr lang="zh-CN" altLang="en-US" sz="1800" dirty="0"/>
                        <a:t>（红色）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（白色）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2</a:t>
                      </a:r>
                      <a:r>
                        <a:rPr lang="zh-CN" altLang="en-US" sz="1800" dirty="0"/>
                        <a:t>（黑色）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…….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885744"/>
      </p:ext>
    </p:extLst>
  </p:cSld>
  <p:clrMapOvr>
    <a:masterClrMapping/>
  </p:clrMapOvr>
  <p:transition spd="med" advTm="45600">
    <p:split orient="vert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>
            <a:extLst>
              <a:ext uri="{FF2B5EF4-FFF2-40B4-BE49-F238E27FC236}">
                <a16:creationId xmlns:a16="http://schemas.microsoft.com/office/drawing/2014/main" id="{F75BA150-4BC5-408A-9FC1-BC75FE259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2988000"/>
            <a:ext cx="8458200" cy="306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把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个整数都变换成一个二进制数</a:t>
            </a: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需要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n </a:t>
            </a:r>
            <a:r>
              <a:rPr lang="en-US" altLang="zh-CN" sz="2200" dirty="0"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= </a:t>
            </a:r>
            <a:r>
              <a:rPr lang="en-US" altLang="zh-CN" sz="2000" dirty="0">
                <a:sym typeface="Symbol" panose="05050102010706020507" pitchFamily="18" charset="2"/>
              </a:rPr>
              <a:t></a:t>
            </a:r>
            <a:r>
              <a:rPr lang="en-US" altLang="zh-CN" sz="2000" dirty="0"/>
              <a:t>log</a:t>
            </a:r>
            <a:r>
              <a:rPr lang="en-US" altLang="zh-CN" sz="2000" baseline="-25000" dirty="0"/>
              <a:t>2</a:t>
            </a:r>
            <a:r>
              <a:rPr lang="en-US" altLang="zh-CN" sz="2000" i="1" dirty="0"/>
              <a:t>m</a:t>
            </a:r>
            <a:r>
              <a:rPr lang="en-US" altLang="zh-CN" sz="2000" dirty="0">
                <a:sym typeface="Symbol" panose="05050102010706020507" pitchFamily="18" charset="2"/>
              </a:rPr>
              <a:t> 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个二进位表示这些整数 </a:t>
            </a: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用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个二元属性表示这些二进制数 </a:t>
            </a: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例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: 5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种颜色的分类变量需要</a:t>
            </a:r>
            <a:r>
              <a:rPr lang="zh-CN" altLang="en-US" sz="24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三个二元变量</a:t>
            </a:r>
            <a:endParaRPr lang="en-US" altLang="zh-CN" sz="2400" b="1" dirty="0">
              <a:solidFill>
                <a:srgbClr val="FF67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x1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x2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x3 </a:t>
            </a:r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72"/>
          <a:stretch/>
        </p:blipFill>
        <p:spPr bwMode="auto">
          <a:xfrm>
            <a:off x="6300192" y="3110471"/>
            <a:ext cx="2664296" cy="171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40152" y="3420910"/>
            <a:ext cx="2880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红白黑蓝绿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7ACD8A4-15DA-4740-AC61-DD253BFD4FA7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离散数据特征哑编码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147A055B-A9DF-4E1D-A124-35CA491ADAC5}"/>
              </a:ext>
            </a:extLst>
          </p:cNvPr>
          <p:cNvGraphicFramePr>
            <a:graphicFrameLocks noGrp="1"/>
          </p:cNvGraphicFramePr>
          <p:nvPr/>
        </p:nvGraphicFramePr>
        <p:xfrm>
          <a:off x="323529" y="756000"/>
          <a:ext cx="8496943" cy="21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9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用户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衣服颜色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其他特征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品味等级（类别标签）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0</a:t>
                      </a:r>
                      <a:r>
                        <a:rPr lang="zh-CN" altLang="en-US" sz="1800" dirty="0"/>
                        <a:t>（红色）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（白色）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2</a:t>
                      </a:r>
                      <a:r>
                        <a:rPr lang="zh-CN" altLang="en-US" sz="1800" dirty="0"/>
                        <a:t>（黑色）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…….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E7F3EB8-2F2E-4B73-9A0C-4394BFFB32FD}"/>
              </a:ext>
            </a:extLst>
          </p:cNvPr>
          <p:cNvSpPr txBox="1"/>
          <p:nvPr/>
        </p:nvSpPr>
        <p:spPr>
          <a:xfrm>
            <a:off x="5889660" y="1486882"/>
            <a:ext cx="2919255" cy="11450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该方法也适用于将</a:t>
            </a:r>
            <a:r>
              <a:rPr lang="zh-CN" altLang="en-US" sz="22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多分类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问题变成</a:t>
            </a:r>
            <a:r>
              <a:rPr lang="zh-CN" altLang="en-US" sz="22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多个二分类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问题</a:t>
            </a:r>
            <a:endParaRPr lang="zh-CN" altLang="en-US" sz="22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119100"/>
      </p:ext>
    </p:extLst>
  </p:cSld>
  <p:clrMapOvr>
    <a:masterClrMapping/>
  </p:clrMapOvr>
  <p:transition spd="med" advTm="45600">
    <p:split orient="vert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>
            <a:extLst>
              <a:ext uri="{FF2B5EF4-FFF2-40B4-BE49-F238E27FC236}">
                <a16:creationId xmlns:a16="http://schemas.microsoft.com/office/drawing/2014/main" id="{F75BA150-4BC5-408A-9FC1-BC75FE259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2988000"/>
            <a:ext cx="8458200" cy="3463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利用“舱位等级”等特征来预测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品味等级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假设采用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神经网络分类器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神经网络分类器为各个特征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的线性变换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要求</a:t>
            </a:r>
            <a:r>
              <a:rPr lang="zh-CN" altLang="en-US" b="1" dirty="0">
                <a:solidFill>
                  <a:srgbClr val="FF6700"/>
                </a:solidFill>
                <a:sym typeface="Times New Roman" panose="02020603050405020304" pitchFamily="18" charset="0"/>
              </a:rPr>
              <a:t>特征为</a:t>
            </a:r>
            <a:r>
              <a:rPr lang="zh-CN" altLang="en-US" b="1">
                <a:solidFill>
                  <a:srgbClr val="FF6700"/>
                </a:solidFill>
                <a:sym typeface="Times New Roman" panose="02020603050405020304" pitchFamily="18" charset="0"/>
              </a:rPr>
              <a:t>连续的值</a:t>
            </a:r>
            <a:endParaRPr lang="en-US" altLang="zh-CN" b="1" dirty="0">
              <a:solidFill>
                <a:srgbClr val="FF6700"/>
              </a:solidFill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B9885B2-6437-4B75-814A-69CDBF29844F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离散数据特征哑编码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63203DC5-5027-4F91-AEBD-77DE88FB98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582785"/>
              </p:ext>
            </p:extLst>
          </p:nvPr>
        </p:nvGraphicFramePr>
        <p:xfrm>
          <a:off x="323529" y="756000"/>
          <a:ext cx="8496943" cy="21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9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用户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/>
                        <a:t>舱位等级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其他特征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品味等级（类别标签）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/>
                        <a:t>头等舱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/>
                        <a:t>一等舱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/>
                        <a:t>二等舱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…….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Group 3">
            <a:extLst>
              <a:ext uri="{FF2B5EF4-FFF2-40B4-BE49-F238E27FC236}">
                <a16:creationId xmlns:a16="http://schemas.microsoft.com/office/drawing/2014/main" id="{85670124-76E9-4208-9809-961375BDFD9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70223" y="4074343"/>
            <a:ext cx="5603554" cy="712945"/>
            <a:chOff x="1020" y="1815"/>
            <a:chExt cx="3922" cy="499"/>
          </a:xfrm>
        </p:grpSpPr>
        <p:graphicFrame>
          <p:nvGraphicFramePr>
            <p:cNvPr id="13" name="Object 4">
              <a:extLst>
                <a:ext uri="{FF2B5EF4-FFF2-40B4-BE49-F238E27FC236}">
                  <a16:creationId xmlns:a16="http://schemas.microsoft.com/office/drawing/2014/main" id="{273916F9-AFD8-4367-8865-417E9A0E96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0" y="1911"/>
            <a:ext cx="3922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389" r:id="rId3" imgW="500696" imgH="232875" progId="">
                    <p:embed/>
                  </p:oleObj>
                </mc:Choice>
                <mc:Fallback>
                  <p:oleObj r:id="rId3" imgW="500696" imgH="232875" progId="">
                    <p:embed/>
                    <p:pic>
                      <p:nvPicPr>
                        <p:cNvPr id="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1911"/>
                          <a:ext cx="3922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 Box 5">
              <a:extLst>
                <a:ext uri="{FF2B5EF4-FFF2-40B4-BE49-F238E27FC236}">
                  <a16:creationId xmlns:a16="http://schemas.microsoft.com/office/drawing/2014/main" id="{3F1474C1-118F-475C-8876-883CFBF9B2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0" y="1815"/>
              <a:ext cx="3922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4962ED91-8F8A-44D2-8F27-0142781002C4}"/>
              </a:ext>
            </a:extLst>
          </p:cNvPr>
          <p:cNvSpPr/>
          <p:nvPr/>
        </p:nvSpPr>
        <p:spPr>
          <a:xfrm>
            <a:off x="3222911" y="4288450"/>
            <a:ext cx="3492000" cy="468000"/>
          </a:xfrm>
          <a:prstGeom prst="rect">
            <a:avLst/>
          </a:prstGeom>
          <a:noFill/>
          <a:ln>
            <a:solidFill>
              <a:srgbClr val="FF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448329"/>
      </p:ext>
    </p:extLst>
  </p:cSld>
  <p:clrMapOvr>
    <a:masterClrMapping/>
  </p:clrMapOvr>
  <p:transition spd="med" advTm="45600">
    <p:split orient="vert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>
            <a:extLst>
              <a:ext uri="{FF2B5EF4-FFF2-40B4-BE49-F238E27FC236}">
                <a16:creationId xmlns:a16="http://schemas.microsoft.com/office/drawing/2014/main" id="{F75BA150-4BC5-408A-9FC1-BC75FE259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2988000"/>
            <a:ext cx="8458200" cy="3463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利用“舱位等级”等特征来预测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品味等级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假设采用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神经网络分类器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神经网络分类器为各个特征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的线性变换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要求</a:t>
            </a:r>
            <a:r>
              <a:rPr lang="zh-CN" altLang="en-US" b="1" dirty="0">
                <a:solidFill>
                  <a:srgbClr val="FF6700"/>
                </a:solidFill>
                <a:sym typeface="Times New Roman" panose="02020603050405020304" pitchFamily="18" charset="0"/>
              </a:rPr>
              <a:t>特征为</a:t>
            </a:r>
            <a:r>
              <a:rPr lang="zh-CN" altLang="en-US" b="1">
                <a:solidFill>
                  <a:srgbClr val="FF6700"/>
                </a:solidFill>
                <a:sym typeface="Times New Roman" panose="02020603050405020304" pitchFamily="18" charset="0"/>
              </a:rPr>
              <a:t>连续的值</a:t>
            </a:r>
            <a:endParaRPr lang="en-US" altLang="zh-CN" b="1" dirty="0">
              <a:solidFill>
                <a:srgbClr val="FF6700"/>
              </a:solidFill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B9885B2-6437-4B75-814A-69CDBF29844F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离散数据特征哑编码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63203DC5-5027-4F91-AEBD-77DE88FB98B9}"/>
              </a:ext>
            </a:extLst>
          </p:cNvPr>
          <p:cNvGraphicFramePr>
            <a:graphicFrameLocks noGrp="1"/>
          </p:cNvGraphicFramePr>
          <p:nvPr/>
        </p:nvGraphicFramePr>
        <p:xfrm>
          <a:off x="323529" y="756000"/>
          <a:ext cx="8496943" cy="21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9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用户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/>
                        <a:t>舱位等级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其他特征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品味等级（类别标签）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/>
                        <a:t>头等舱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/>
                        <a:t>一等舱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/>
                        <a:t>二等舱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…….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Group 3">
            <a:extLst>
              <a:ext uri="{FF2B5EF4-FFF2-40B4-BE49-F238E27FC236}">
                <a16:creationId xmlns:a16="http://schemas.microsoft.com/office/drawing/2014/main" id="{85670124-76E9-4208-9809-961375BDFD9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70223" y="4074343"/>
            <a:ext cx="5603554" cy="712945"/>
            <a:chOff x="1020" y="1815"/>
            <a:chExt cx="3922" cy="499"/>
          </a:xfrm>
        </p:grpSpPr>
        <p:graphicFrame>
          <p:nvGraphicFramePr>
            <p:cNvPr id="13" name="Object 4">
              <a:extLst>
                <a:ext uri="{FF2B5EF4-FFF2-40B4-BE49-F238E27FC236}">
                  <a16:creationId xmlns:a16="http://schemas.microsoft.com/office/drawing/2014/main" id="{273916F9-AFD8-4367-8865-417E9A0E96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0" y="1911"/>
            <a:ext cx="3922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51" r:id="rId3" imgW="500696" imgH="232875" progId="">
                    <p:embed/>
                  </p:oleObj>
                </mc:Choice>
                <mc:Fallback>
                  <p:oleObj r:id="rId3" imgW="500696" imgH="232875" progId="">
                    <p:embed/>
                    <p:pic>
                      <p:nvPicPr>
                        <p:cNvPr id="13" name="Object 4">
                          <a:extLst>
                            <a:ext uri="{FF2B5EF4-FFF2-40B4-BE49-F238E27FC236}">
                              <a16:creationId xmlns:a16="http://schemas.microsoft.com/office/drawing/2014/main" id="{273916F9-AFD8-4367-8865-417E9A0E968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1911"/>
                          <a:ext cx="3922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 Box 5">
              <a:extLst>
                <a:ext uri="{FF2B5EF4-FFF2-40B4-BE49-F238E27FC236}">
                  <a16:creationId xmlns:a16="http://schemas.microsoft.com/office/drawing/2014/main" id="{3F1474C1-118F-475C-8876-883CFBF9B2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0" y="1815"/>
              <a:ext cx="3922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4962ED91-8F8A-44D2-8F27-0142781002C4}"/>
              </a:ext>
            </a:extLst>
          </p:cNvPr>
          <p:cNvSpPr/>
          <p:nvPr/>
        </p:nvSpPr>
        <p:spPr>
          <a:xfrm>
            <a:off x="3222911" y="4288450"/>
            <a:ext cx="3492000" cy="468000"/>
          </a:xfrm>
          <a:prstGeom prst="rect">
            <a:avLst/>
          </a:prstGeom>
          <a:noFill/>
          <a:ln>
            <a:solidFill>
              <a:srgbClr val="FF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6897AEC-0189-4E4E-8C4E-D28756F40E2D}"/>
              </a:ext>
            </a:extLst>
          </p:cNvPr>
          <p:cNvSpPr txBox="1"/>
          <p:nvPr/>
        </p:nvSpPr>
        <p:spPr>
          <a:xfrm>
            <a:off x="5076056" y="1259808"/>
            <a:ext cx="37384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/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方法</a:t>
            </a:r>
            <a:r>
              <a:rPr lang="en-US" altLang="zh-CN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如果属性具有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个值，则将每个原始值唯一地映射到区间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[0, m-1]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中的一个整数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8215F70B-35C6-4A75-A5A5-EE2D50595025}"/>
              </a:ext>
            </a:extLst>
          </p:cNvPr>
          <p:cNvSpPr txBox="1"/>
          <p:nvPr/>
        </p:nvSpPr>
        <p:spPr>
          <a:xfrm>
            <a:off x="5076056" y="2431646"/>
            <a:ext cx="37384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/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方法</a:t>
            </a:r>
            <a:r>
              <a:rPr lang="en-US" altLang="zh-CN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离散数据特征哑编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9974490E-BC59-4E7B-90F0-320F19620194}"/>
              </a:ext>
            </a:extLst>
          </p:cNvPr>
          <p:cNvSpPr txBox="1"/>
          <p:nvPr/>
        </p:nvSpPr>
        <p:spPr>
          <a:xfrm>
            <a:off x="6038640" y="3064439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采用哪个方法呢？</a:t>
            </a:r>
          </a:p>
        </p:txBody>
      </p:sp>
    </p:spTree>
    <p:extLst>
      <p:ext uri="{BB962C8B-B14F-4D97-AF65-F5344CB8AC3E}">
        <p14:creationId xmlns:p14="http://schemas.microsoft.com/office/powerpoint/2010/main" val="2088273726"/>
      </p:ext>
    </p:extLst>
  </p:cSld>
  <p:clrMapOvr>
    <a:masterClrMapping/>
  </p:clrMapOvr>
  <p:transition spd="med" advTm="45600">
    <p:split orient="vert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利用“舱位等级”等特征来预测品味等级的特征构造采用哪个方法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方法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方法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提交</a:t>
            </a:r>
          </a:p>
        </p:txBody>
      </p:sp>
      <p:grpSp>
        <p:nvGrpSpPr>
          <p:cNvPr id="20" name="组合 19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" name="TypeText"/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单选题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13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3892590"/>
      </p:ext>
    </p:extLst>
  </p:cSld>
  <p:clrMapOvr>
    <a:masterClrMapping/>
  </p:clrMapOvr>
  <p:transition spd="med">
    <p:split orient="vert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>
            <a:extLst>
              <a:ext uri="{FF2B5EF4-FFF2-40B4-BE49-F238E27FC236}">
                <a16:creationId xmlns:a16="http://schemas.microsoft.com/office/drawing/2014/main" id="{F75BA150-4BC5-408A-9FC1-BC75FE259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2988000"/>
            <a:ext cx="8458200" cy="3463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利用“舱位等级”等特征来预测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品味等级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假设采用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神经网络分类器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神经网络分类器为各个特征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的线性变换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要求</a:t>
            </a:r>
            <a:r>
              <a:rPr lang="zh-CN" altLang="en-US" b="1" dirty="0">
                <a:solidFill>
                  <a:srgbClr val="FF6700"/>
                </a:solidFill>
                <a:sym typeface="Times New Roman" panose="02020603050405020304" pitchFamily="18" charset="0"/>
              </a:rPr>
              <a:t>特征为</a:t>
            </a:r>
            <a:r>
              <a:rPr lang="zh-CN" altLang="en-US" b="1">
                <a:solidFill>
                  <a:srgbClr val="FF6700"/>
                </a:solidFill>
                <a:sym typeface="Times New Roman" panose="02020603050405020304" pitchFamily="18" charset="0"/>
              </a:rPr>
              <a:t>连续的值</a:t>
            </a:r>
            <a:endParaRPr lang="en-US" altLang="zh-CN" b="1" dirty="0">
              <a:solidFill>
                <a:srgbClr val="FF6700"/>
              </a:solidFill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B9885B2-6437-4B75-814A-69CDBF29844F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离散数据特征哑编码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63203DC5-5027-4F91-AEBD-77DE88FB98B9}"/>
              </a:ext>
            </a:extLst>
          </p:cNvPr>
          <p:cNvGraphicFramePr>
            <a:graphicFrameLocks noGrp="1"/>
          </p:cNvGraphicFramePr>
          <p:nvPr/>
        </p:nvGraphicFramePr>
        <p:xfrm>
          <a:off x="323529" y="756000"/>
          <a:ext cx="8496943" cy="21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9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用户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/>
                        <a:t>舱位等级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其他特征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品味等级（类别标签）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/>
                        <a:t>头等舱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/>
                        <a:t>一等舱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/>
                        <a:t>二等舱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…….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Group 3">
            <a:extLst>
              <a:ext uri="{FF2B5EF4-FFF2-40B4-BE49-F238E27FC236}">
                <a16:creationId xmlns:a16="http://schemas.microsoft.com/office/drawing/2014/main" id="{85670124-76E9-4208-9809-961375BDFD9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70223" y="4074343"/>
            <a:ext cx="5603554" cy="712945"/>
            <a:chOff x="1020" y="1815"/>
            <a:chExt cx="3922" cy="499"/>
          </a:xfrm>
        </p:grpSpPr>
        <p:graphicFrame>
          <p:nvGraphicFramePr>
            <p:cNvPr id="13" name="Object 4">
              <a:extLst>
                <a:ext uri="{FF2B5EF4-FFF2-40B4-BE49-F238E27FC236}">
                  <a16:creationId xmlns:a16="http://schemas.microsoft.com/office/drawing/2014/main" id="{273916F9-AFD8-4367-8865-417E9A0E96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0" y="1911"/>
            <a:ext cx="3922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874" r:id="rId3" imgW="500696" imgH="232875" progId="">
                    <p:embed/>
                  </p:oleObj>
                </mc:Choice>
                <mc:Fallback>
                  <p:oleObj r:id="rId3" imgW="500696" imgH="232875" progId="">
                    <p:embed/>
                    <p:pic>
                      <p:nvPicPr>
                        <p:cNvPr id="13" name="Object 4">
                          <a:extLst>
                            <a:ext uri="{FF2B5EF4-FFF2-40B4-BE49-F238E27FC236}">
                              <a16:creationId xmlns:a16="http://schemas.microsoft.com/office/drawing/2014/main" id="{273916F9-AFD8-4367-8865-417E9A0E968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1911"/>
                          <a:ext cx="3922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 Box 5">
              <a:extLst>
                <a:ext uri="{FF2B5EF4-FFF2-40B4-BE49-F238E27FC236}">
                  <a16:creationId xmlns:a16="http://schemas.microsoft.com/office/drawing/2014/main" id="{3F1474C1-118F-475C-8876-883CFBF9B2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0" y="1815"/>
              <a:ext cx="3922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4962ED91-8F8A-44D2-8F27-0142781002C4}"/>
              </a:ext>
            </a:extLst>
          </p:cNvPr>
          <p:cNvSpPr/>
          <p:nvPr/>
        </p:nvSpPr>
        <p:spPr>
          <a:xfrm>
            <a:off x="3222911" y="4288450"/>
            <a:ext cx="3492000" cy="468000"/>
          </a:xfrm>
          <a:prstGeom prst="rect">
            <a:avLst/>
          </a:prstGeom>
          <a:noFill/>
          <a:ln>
            <a:solidFill>
              <a:srgbClr val="FF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6897AEC-0189-4E4E-8C4E-D28756F40E2D}"/>
              </a:ext>
            </a:extLst>
          </p:cNvPr>
          <p:cNvSpPr txBox="1"/>
          <p:nvPr/>
        </p:nvSpPr>
        <p:spPr>
          <a:xfrm>
            <a:off x="5076056" y="1259808"/>
            <a:ext cx="37384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/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方法</a:t>
            </a:r>
            <a:r>
              <a:rPr lang="en-US" altLang="zh-CN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如果属性具有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个值，则将每个原始值唯一地映射到区间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[0, m-1]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中的一个整数</a:t>
            </a:r>
          </a:p>
        </p:txBody>
      </p:sp>
    </p:spTree>
    <p:extLst>
      <p:ext uri="{BB962C8B-B14F-4D97-AF65-F5344CB8AC3E}">
        <p14:creationId xmlns:p14="http://schemas.microsoft.com/office/powerpoint/2010/main" val="3436939904"/>
      </p:ext>
    </p:extLst>
  </p:cSld>
  <p:clrMapOvr>
    <a:masterClrMapping/>
  </p:clrMapOvr>
  <p:transition spd="med" advTm="45600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数据库中某属性缺失值比较多时，数据清理采用的方法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忽略元组</a:t>
            </a:r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平均值填充</a:t>
            </a:r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盒状图法</a:t>
            </a: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>
            <p:custDataLst>
              <p:tags r:id="rId9"/>
            </p:custDataLst>
          </p:nvPr>
        </p:nvSpPr>
        <p:spPr>
          <a:xfrm>
            <a:off x="6823075" y="6223000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提交</a:t>
            </a:r>
          </a:p>
        </p:txBody>
      </p:sp>
      <p:grpSp>
        <p:nvGrpSpPr>
          <p:cNvPr id="20" name="组合 19"/>
          <p:cNvGrpSpPr/>
          <p:nvPr>
            <p:custDataLst>
              <p:tags r:id="rId10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" name="ColorBlock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" name="TypeText"/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单选题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15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122156"/>
      </p:ext>
    </p:extLst>
  </p:cSld>
  <p:clrMapOvr>
    <a:masterClrMapping/>
  </p:clrMapOvr>
  <p:transition spd="med">
    <p:split orient="vert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>
            <a:extLst>
              <a:ext uri="{FF2B5EF4-FFF2-40B4-BE49-F238E27FC236}">
                <a16:creationId xmlns:a16="http://schemas.microsoft.com/office/drawing/2014/main" id="{F75BA150-4BC5-408A-9FC1-BC75FE259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2988000"/>
            <a:ext cx="8458200" cy="3463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利用“舱位等级”等特征来预测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品味等级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假设采用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神经网络分类器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神经网络分类器为各个特征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的线性变换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要求</a:t>
            </a:r>
            <a:r>
              <a:rPr lang="zh-CN" altLang="en-US" b="1" dirty="0">
                <a:solidFill>
                  <a:srgbClr val="FF6700"/>
                </a:solidFill>
                <a:sym typeface="Times New Roman" panose="02020603050405020304" pitchFamily="18" charset="0"/>
              </a:rPr>
              <a:t>特征为</a:t>
            </a:r>
            <a:r>
              <a:rPr lang="zh-CN" altLang="en-US" b="1">
                <a:solidFill>
                  <a:srgbClr val="FF6700"/>
                </a:solidFill>
                <a:sym typeface="Times New Roman" panose="02020603050405020304" pitchFamily="18" charset="0"/>
              </a:rPr>
              <a:t>连续的值</a:t>
            </a:r>
            <a:endParaRPr lang="en-US" altLang="zh-CN" b="1" dirty="0">
              <a:solidFill>
                <a:srgbClr val="FF6700"/>
              </a:solidFill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B9885B2-6437-4B75-814A-69CDBF29844F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离散数据特征哑编码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63203DC5-5027-4F91-AEBD-77DE88FB98B9}"/>
              </a:ext>
            </a:extLst>
          </p:cNvPr>
          <p:cNvGraphicFramePr>
            <a:graphicFrameLocks noGrp="1"/>
          </p:cNvGraphicFramePr>
          <p:nvPr/>
        </p:nvGraphicFramePr>
        <p:xfrm>
          <a:off x="323529" y="756000"/>
          <a:ext cx="8496943" cy="21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9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用户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/>
                        <a:t>舱位等级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其他特征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品味等级（类别标签）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/>
                        <a:t>头等舱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/>
                        <a:t>一等舱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/>
                        <a:t>二等舱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…….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Group 3">
            <a:extLst>
              <a:ext uri="{FF2B5EF4-FFF2-40B4-BE49-F238E27FC236}">
                <a16:creationId xmlns:a16="http://schemas.microsoft.com/office/drawing/2014/main" id="{85670124-76E9-4208-9809-961375BDFD9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70223" y="4074343"/>
            <a:ext cx="5603554" cy="712945"/>
            <a:chOff x="1020" y="1815"/>
            <a:chExt cx="3922" cy="499"/>
          </a:xfrm>
        </p:grpSpPr>
        <p:graphicFrame>
          <p:nvGraphicFramePr>
            <p:cNvPr id="13" name="Object 4">
              <a:extLst>
                <a:ext uri="{FF2B5EF4-FFF2-40B4-BE49-F238E27FC236}">
                  <a16:creationId xmlns:a16="http://schemas.microsoft.com/office/drawing/2014/main" id="{273916F9-AFD8-4367-8865-417E9A0E96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0" y="1911"/>
            <a:ext cx="3922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895" r:id="rId3" imgW="500696" imgH="232875" progId="">
                    <p:embed/>
                  </p:oleObj>
                </mc:Choice>
                <mc:Fallback>
                  <p:oleObj r:id="rId3" imgW="500696" imgH="232875" progId="">
                    <p:embed/>
                    <p:pic>
                      <p:nvPicPr>
                        <p:cNvPr id="13" name="Object 4">
                          <a:extLst>
                            <a:ext uri="{FF2B5EF4-FFF2-40B4-BE49-F238E27FC236}">
                              <a16:creationId xmlns:a16="http://schemas.microsoft.com/office/drawing/2014/main" id="{273916F9-AFD8-4367-8865-417E9A0E968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1911"/>
                          <a:ext cx="3922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 Box 5">
              <a:extLst>
                <a:ext uri="{FF2B5EF4-FFF2-40B4-BE49-F238E27FC236}">
                  <a16:creationId xmlns:a16="http://schemas.microsoft.com/office/drawing/2014/main" id="{3F1474C1-118F-475C-8876-883CFBF9B2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0" y="1815"/>
              <a:ext cx="3922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4962ED91-8F8A-44D2-8F27-0142781002C4}"/>
              </a:ext>
            </a:extLst>
          </p:cNvPr>
          <p:cNvSpPr/>
          <p:nvPr/>
        </p:nvSpPr>
        <p:spPr>
          <a:xfrm>
            <a:off x="3222911" y="4288450"/>
            <a:ext cx="3492000" cy="468000"/>
          </a:xfrm>
          <a:prstGeom prst="rect">
            <a:avLst/>
          </a:prstGeom>
          <a:noFill/>
          <a:ln>
            <a:solidFill>
              <a:srgbClr val="FF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6897AEC-0189-4E4E-8C4E-D28756F40E2D}"/>
              </a:ext>
            </a:extLst>
          </p:cNvPr>
          <p:cNvSpPr txBox="1"/>
          <p:nvPr/>
        </p:nvSpPr>
        <p:spPr>
          <a:xfrm>
            <a:off x="5076056" y="1259808"/>
            <a:ext cx="37384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/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方法</a:t>
            </a:r>
            <a:r>
              <a:rPr lang="en-US" altLang="zh-CN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如果属性具有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个值，则将每个原始值唯一地映射到区间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[0, m-1]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中的一个整数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8215F70B-35C6-4A75-A5A5-EE2D50595025}"/>
              </a:ext>
            </a:extLst>
          </p:cNvPr>
          <p:cNvSpPr txBox="1"/>
          <p:nvPr/>
        </p:nvSpPr>
        <p:spPr>
          <a:xfrm>
            <a:off x="5076056" y="2431646"/>
            <a:ext cx="37384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zh-CN" altLang="en-US" sz="22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舱位等级本身是有序的</a:t>
            </a:r>
          </a:p>
        </p:txBody>
      </p:sp>
    </p:spTree>
    <p:extLst>
      <p:ext uri="{BB962C8B-B14F-4D97-AF65-F5344CB8AC3E}">
        <p14:creationId xmlns:p14="http://schemas.microsoft.com/office/powerpoint/2010/main" val="60596669"/>
      </p:ext>
    </p:extLst>
  </p:cSld>
  <p:clrMapOvr>
    <a:masterClrMapping/>
  </p:clrMapOvr>
  <p:transition spd="med" advTm="45600">
    <p:split orient="vert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>
            <a:extLst>
              <a:ext uri="{FF2B5EF4-FFF2-40B4-BE49-F238E27FC236}">
                <a16:creationId xmlns:a16="http://schemas.microsoft.com/office/drawing/2014/main" id="{F75BA150-4BC5-408A-9FC1-BC75FE259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2988000"/>
            <a:ext cx="8458200" cy="2319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</a:t>
            </a:r>
            <a:r>
              <a:rPr lang="zh-CN" altLang="en-US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标称类（无序）离散数据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连续化特征构造通常采用</a:t>
            </a:r>
            <a:r>
              <a:rPr lang="zh-CN" altLang="en-US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哑编码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方法</a:t>
            </a: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</a:t>
            </a:r>
            <a:r>
              <a:rPr lang="zh-CN" altLang="en-US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序数类离散数据连续化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特征构造可以采用直接用</a:t>
            </a:r>
            <a:r>
              <a:rPr lang="en-US" altLang="zh-CN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[0,m-1]</a:t>
            </a:r>
            <a:r>
              <a:rPr lang="zh-CN" altLang="en-US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的整数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B9885B2-6437-4B75-814A-69CDBF29844F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离散数据特征哑编码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63203DC5-5027-4F91-AEBD-77DE88FB98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617559"/>
              </p:ext>
            </p:extLst>
          </p:nvPr>
        </p:nvGraphicFramePr>
        <p:xfrm>
          <a:off x="323529" y="756000"/>
          <a:ext cx="8496943" cy="21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9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用户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衣服颜色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其他特征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品味等级（类别标签）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红色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白色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黑色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…….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5339832"/>
      </p:ext>
    </p:extLst>
  </p:cSld>
  <p:clrMapOvr>
    <a:masterClrMapping/>
  </p:clrMapOvr>
  <p:transition spd="med" advTm="45600">
    <p:split orient="vert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2C27537-4039-45E0-AE9B-C0C155E5E48E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特征构造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D3C6462-C8D6-4242-915F-4241CE5983A1}"/>
              </a:ext>
            </a:extLst>
          </p:cNvPr>
          <p:cNvSpPr txBox="1">
            <a:spLocks noChangeArrowheads="1"/>
          </p:cNvSpPr>
          <p:nvPr/>
        </p:nvSpPr>
        <p:spPr>
          <a:xfrm>
            <a:off x="252000" y="756000"/>
            <a:ext cx="8640000" cy="49775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机器学习行内有句被奉为真理的话，</a:t>
            </a:r>
            <a:r>
              <a:rPr lang="zh-CN" altLang="en-US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数据和特征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决定了机器学习的上限，</a:t>
            </a:r>
            <a:r>
              <a:rPr lang="zh-CN" altLang="en-US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模型和算法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只是逼近这个上限而已</a:t>
            </a:r>
            <a:endParaRPr lang="en-US" altLang="zh-CN" sz="24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当数据质量不高、特征信息不明显，通常需要构造新特征</a:t>
            </a: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>
                <a:sym typeface="Times New Roman" panose="02020603050405020304" pitchFamily="18" charset="0"/>
              </a:rPr>
              <a:t>基本特征构造法</a:t>
            </a:r>
            <a:endParaRPr lang="en-US" altLang="zh-CN"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>
                <a:sym typeface="Times New Roman" panose="02020603050405020304" pitchFamily="18" charset="0"/>
              </a:rPr>
              <a:t>时间类型数据特征构造法</a:t>
            </a:r>
            <a:endParaRPr lang="en-US" altLang="zh-CN"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>
                <a:sym typeface="Times New Roman" panose="02020603050405020304" pitchFamily="18" charset="0"/>
              </a:rPr>
              <a:t>时间序列数据特征构造法</a:t>
            </a:r>
            <a:endParaRPr lang="en-US" altLang="zh-CN"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当数据中既有连续数据，又有离散数据时，当采用类似神经网络这种优化机器学习方法，则需要</a:t>
            </a: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>
                <a:sym typeface="Times New Roman" panose="02020603050405020304" pitchFamily="18" charset="0"/>
              </a:rPr>
              <a:t>将离散数据特征进行哑编码</a:t>
            </a:r>
            <a:endParaRPr lang="zh-CN" altLang="en-US" dirty="0"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140952"/>
      </p:ext>
    </p:extLst>
  </p:cSld>
  <p:clrMapOvr>
    <a:masterClrMapping/>
  </p:clrMapOvr>
  <p:transition spd="med" advTm="45600">
    <p:split orient="vert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标题 1">
            <a:extLst>
              <a:ext uri="{FF2B5EF4-FFF2-40B4-BE49-F238E27FC236}">
                <a16:creationId xmlns:a16="http://schemas.microsoft.com/office/drawing/2014/main" id="{FD57EB1D-0B83-43D0-A28D-EE00ADF689B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261558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丢失数据处理</a:t>
            </a:r>
          </a:p>
        </p:txBody>
      </p:sp>
      <p:sp>
        <p:nvSpPr>
          <p:cNvPr id="100355" name="内容占位符 2">
            <a:extLst>
              <a:ext uri="{FF2B5EF4-FFF2-40B4-BE49-F238E27FC236}">
                <a16:creationId xmlns:a16="http://schemas.microsoft.com/office/drawing/2014/main" id="{4017B5EF-6AC1-46F6-941D-C7C7F4764E60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60000" y="1044000"/>
            <a:ext cx="8458200" cy="453919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import 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numpy </a:t>
            </a:r>
            <a:r>
              <a:rPr lang="en-US" altLang="zh-CN" b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as 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np</a:t>
            </a:r>
            <a:b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</a:br>
            <a:r>
              <a:rPr lang="en-US" altLang="zh-CN" b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from 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sklearn.preprocessing </a:t>
            </a:r>
            <a:r>
              <a:rPr lang="en-US" altLang="zh-CN" b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import 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Imputer</a:t>
            </a:r>
            <a:b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</a:b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imp = Imputer(missing_values=</a:t>
            </a:r>
            <a:r>
              <a:rPr lang="en-US" altLang="zh-CN" b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'NaN'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strategy=</a:t>
            </a:r>
            <a:r>
              <a:rPr lang="en-US" altLang="zh-CN" b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'mean'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axis=0)</a:t>
            </a:r>
            <a:b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</a:b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imp.fit([[1, 2], [np.nan, 3], [7, 6]])</a:t>
            </a:r>
            <a:b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</a:b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 = [[np.nan, 2], [6, np.nan], [7, 6]]</a:t>
            </a:r>
            <a:b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</a:b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print(imp.transform(X))</a:t>
            </a:r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标题 1">
            <a:extLst>
              <a:ext uri="{FF2B5EF4-FFF2-40B4-BE49-F238E27FC236}">
                <a16:creationId xmlns:a16="http://schemas.microsoft.com/office/drawing/2014/main" id="{296C1CE3-66E4-48B9-8615-F92DD4D4C10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最小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最大规范化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8C5249-1740-4EC8-992A-2A66214722E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0000" y="1044000"/>
            <a:ext cx="8458200" cy="51855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from 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sklearn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import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preprocessing</a:t>
            </a:r>
            <a:b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</a:b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import 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numpy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as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np</a:t>
            </a:r>
            <a:b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 = 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np.array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([[ 1., -1.,  2.],</a:t>
            </a:r>
            <a:b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         [ 2.,  0.,  0.],</a:t>
            </a:r>
            <a:b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        [ 0.,  1., -1.]])</a:t>
            </a:r>
            <a:b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</a:b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min_max_scaler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 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preprocessing.MinMaxScaler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()</a:t>
            </a:r>
            <a:b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</a:b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X_train_minmax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 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min_max_scaler.fit_transform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(X)</a:t>
            </a:r>
            <a:b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print(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X_train_minmax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907205"/>
      </p:ext>
    </p:extLst>
  </p:cSld>
  <p:clrMapOvr>
    <a:masterClrMapping/>
  </p:clrMapOvr>
  <p:transition spd="med">
    <p:split orient="vert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标题 1">
            <a:extLst>
              <a:ext uri="{FF2B5EF4-FFF2-40B4-BE49-F238E27FC236}">
                <a16:creationId xmlns:a16="http://schemas.microsoft.com/office/drawing/2014/main" id="{FE1E512A-8950-457B-BBD2-4B21A231D9C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55576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Z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分数规范化</a:t>
            </a:r>
          </a:p>
        </p:txBody>
      </p:sp>
      <p:sp>
        <p:nvSpPr>
          <p:cNvPr id="101379" name="内容占位符 2">
            <a:extLst>
              <a:ext uri="{FF2B5EF4-FFF2-40B4-BE49-F238E27FC236}">
                <a16:creationId xmlns:a16="http://schemas.microsoft.com/office/drawing/2014/main" id="{7B5AD3E8-87D7-4675-BB5A-08C3EF2BB803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60000" y="1044000"/>
            <a:ext cx="6190456" cy="453919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b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from 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sklearn </a:t>
            </a:r>
            <a:r>
              <a:rPr lang="en-US" altLang="zh-CN" b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import 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preprocessing</a:t>
            </a:r>
            <a:b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</a:br>
            <a:r>
              <a:rPr lang="en-US" altLang="zh-CN" b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import 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numpy </a:t>
            </a:r>
            <a:r>
              <a:rPr lang="en-US" altLang="zh-CN" b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as 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np</a:t>
            </a:r>
            <a:b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</a:b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 = np.array([[ 1., -1.,  2.],</a:t>
            </a:r>
            <a:b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</a:b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         [ 2.,  0.,  0.],</a:t>
            </a:r>
            <a:b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</a:b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        [ 0.,  1., -1.]])</a:t>
            </a:r>
            <a:b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</a:b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X_scaled = preprocessing.scale(X)</a:t>
            </a:r>
            <a:b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</a:b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print(X_scaled)</a:t>
            </a:r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B327AF8C-A8B4-4797-9CEA-0DA3C1FA198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55576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2.2 </a:t>
            </a:r>
            <a:r>
              <a:rPr lang="zh-CN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</a:t>
            </a:r>
            <a:r>
              <a:rPr lang="zh-CN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集成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 bwMode="auto">
          <a:xfrm>
            <a:off x="252000" y="720000"/>
            <a:ext cx="8229600" cy="9841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60000" indent="-360000" algn="just" defTabSz="914400" eaLnBrk="1" latinLnBrk="0" hangingPunct="1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  <a:lvl2pPr marL="685800" lvl="1" indent="-228600" defTabSz="914400" eaLnBrk="1" latinLnBrk="0" hangingPunct="1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  <a:defRPr sz="2200"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zh-CN">
                <a:sym typeface="Times New Roman" panose="02020603050405020304" pitchFamily="18" charset="0"/>
              </a:rPr>
              <a:t>数据集成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>
                <a:sym typeface="Times New Roman" panose="02020603050405020304" pitchFamily="18" charset="0"/>
              </a:rPr>
              <a:t>—— </a:t>
            </a:r>
            <a:r>
              <a:rPr lang="zh-CN" altLang="zh-CN">
                <a:sym typeface="Times New Roman" panose="02020603050405020304" pitchFamily="18" charset="0"/>
              </a:rPr>
              <a:t>将来自多个数据源的数据组合成一个连贯的数据源</a:t>
            </a:r>
          </a:p>
        </p:txBody>
      </p:sp>
      <p:sp>
        <p:nvSpPr>
          <p:cNvPr id="6" name="流程图: 磁盘 5"/>
          <p:cNvSpPr/>
          <p:nvPr/>
        </p:nvSpPr>
        <p:spPr>
          <a:xfrm>
            <a:off x="1628775" y="2264297"/>
            <a:ext cx="1463861" cy="1065212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lvl="0" algn="ctr" eaLnBrk="1" hangingPunct="1"/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数据库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7" name="流程图: 磁盘 6"/>
          <p:cNvSpPr/>
          <p:nvPr/>
        </p:nvSpPr>
        <p:spPr>
          <a:xfrm>
            <a:off x="1628775" y="3570910"/>
            <a:ext cx="1463861" cy="1065212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lvl="0" algn="ctr" eaLnBrk="1" hangingPunct="1"/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数据库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" name="文本框 2"/>
          <p:cNvSpPr txBox="1">
            <a:spLocks noChangeArrowheads="1"/>
          </p:cNvSpPr>
          <p:nvPr/>
        </p:nvSpPr>
        <p:spPr bwMode="auto">
          <a:xfrm>
            <a:off x="2169214" y="4689909"/>
            <a:ext cx="738664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eaLnBrk="1" hangingPunct="1"/>
            <a:r>
              <a:rPr lang="en-US" altLang="zh-CN" sz="3600">
                <a:latin typeface="Times New Roman" pitchFamily="18" charset="0"/>
                <a:sym typeface="Times New Roman" panose="02020603050405020304" pitchFamily="18" charset="0"/>
              </a:rPr>
              <a:t>…</a:t>
            </a:r>
            <a:endParaRPr lang="zh-CN" altLang="en-US" sz="3600">
              <a:latin typeface="Times New Roman" pitchFamily="18" charset="0"/>
              <a:sym typeface="Times New Roman" panose="02020603050405020304" pitchFamily="18" charset="0"/>
            </a:endParaRPr>
          </a:p>
        </p:txBody>
      </p:sp>
      <p:sp>
        <p:nvSpPr>
          <p:cNvPr id="9" name="流程图: 磁盘 8"/>
          <p:cNvSpPr/>
          <p:nvPr/>
        </p:nvSpPr>
        <p:spPr>
          <a:xfrm>
            <a:off x="1612900" y="5286897"/>
            <a:ext cx="1463861" cy="1065212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lvl="0" algn="ctr" eaLnBrk="1" hangingPunct="1"/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数据库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</a:t>
            </a:r>
          </a:p>
        </p:txBody>
      </p:sp>
      <p:sp>
        <p:nvSpPr>
          <p:cNvPr id="10" name="流程图: 磁盘 9"/>
          <p:cNvSpPr/>
          <p:nvPr/>
        </p:nvSpPr>
        <p:spPr>
          <a:xfrm>
            <a:off x="6096000" y="3612085"/>
            <a:ext cx="1463861" cy="1065212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 eaLnBrk="1" hangingPunct="1"/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数据库</a:t>
            </a:r>
          </a:p>
        </p:txBody>
      </p:sp>
      <p:cxnSp>
        <p:nvCxnSpPr>
          <p:cNvPr id="11" name="直接箭头连接符 10"/>
          <p:cNvCxnSpPr>
            <a:cxnSpLocks/>
          </p:cNvCxnSpPr>
          <p:nvPr/>
        </p:nvCxnSpPr>
        <p:spPr>
          <a:xfrm>
            <a:off x="3152775" y="2873896"/>
            <a:ext cx="803275" cy="0"/>
          </a:xfrm>
          <a:prstGeom prst="straightConnector1">
            <a:avLst/>
          </a:prstGeom>
          <a:ln w="38100">
            <a:solidFill>
              <a:srgbClr val="FF67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cxnSpLocks/>
          </p:cNvCxnSpPr>
          <p:nvPr/>
        </p:nvCxnSpPr>
        <p:spPr>
          <a:xfrm>
            <a:off x="3152775" y="4180509"/>
            <a:ext cx="803275" cy="0"/>
          </a:xfrm>
          <a:prstGeom prst="straightConnector1">
            <a:avLst/>
          </a:prstGeom>
          <a:ln w="38100">
            <a:solidFill>
              <a:srgbClr val="FF67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cxnSpLocks/>
          </p:cNvCxnSpPr>
          <p:nvPr/>
        </p:nvCxnSpPr>
        <p:spPr>
          <a:xfrm>
            <a:off x="3152775" y="5896496"/>
            <a:ext cx="803275" cy="0"/>
          </a:xfrm>
          <a:prstGeom prst="straightConnector1">
            <a:avLst/>
          </a:prstGeom>
          <a:ln w="38100">
            <a:solidFill>
              <a:srgbClr val="FF67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矩形: 圆角 13"/>
          <p:cNvSpPr/>
          <p:nvPr/>
        </p:nvSpPr>
        <p:spPr>
          <a:xfrm>
            <a:off x="4102100" y="2492896"/>
            <a:ext cx="945728" cy="3733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eaVert" anchor="ctr"/>
          <a:lstStyle/>
          <a:p>
            <a:pPr algn="ctr" eaLnBrk="1" hangingPunct="1">
              <a:defRPr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数据集成</a:t>
            </a:r>
          </a:p>
        </p:txBody>
      </p:sp>
      <p:cxnSp>
        <p:nvCxnSpPr>
          <p:cNvPr id="15" name="直接箭头连接符 14"/>
          <p:cNvCxnSpPr>
            <a:cxnSpLocks/>
          </p:cNvCxnSpPr>
          <p:nvPr/>
        </p:nvCxnSpPr>
        <p:spPr>
          <a:xfrm>
            <a:off x="5168900" y="4242321"/>
            <a:ext cx="803275" cy="0"/>
          </a:xfrm>
          <a:prstGeom prst="straightConnector1">
            <a:avLst/>
          </a:prstGeom>
          <a:ln w="38100">
            <a:solidFill>
              <a:srgbClr val="FF67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 spd="med" advTm="54720"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>
            <a:extLst>
              <a:ext uri="{FF2B5EF4-FFF2-40B4-BE49-F238E27FC236}">
                <a16:creationId xmlns:a16="http://schemas.microsoft.com/office/drawing/2014/main" id="{642ADD05-FF41-488B-BAF1-105DED0C21F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2027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数据集成</a:t>
            </a:r>
          </a:p>
          <a:p>
            <a:pPr marL="457200" lvl="1" indent="0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None/>
            </a:pP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—— </a:t>
            </a:r>
            <a:r>
              <a:rPr lang="zh-CN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将</a:t>
            </a:r>
            <a:r>
              <a:rPr lang="zh-CN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来自多个数据源的数据组合成一个连贯的数据源</a:t>
            </a:r>
          </a:p>
          <a:p>
            <a:pPr lvl="1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模式集成：例如，A.cust-</a:t>
            </a:r>
            <a:r>
              <a:rPr lang="zh-CN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id </a:t>
            </a:r>
            <a:r>
              <a:rPr lang="zh-CN" altLang="zh-CN">
                <a:sym typeface="Symbol" panose="05050102010706020507" pitchFamily="18" charset="2"/>
              </a:rPr>
              <a:t></a:t>
            </a:r>
            <a:r>
              <a:rPr lang="zh-CN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zh-CN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B.cust-#</a:t>
            </a:r>
          </a:p>
          <a:p>
            <a:pPr lvl="2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zh-CN" dirty="0">
                <a:sym typeface="Times New Roman" panose="02020603050405020304" pitchFamily="18" charset="0"/>
              </a:rPr>
              <a:t>整合来自不同来源的元数据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450211"/>
              </p:ext>
            </p:extLst>
          </p:nvPr>
        </p:nvGraphicFramePr>
        <p:xfrm>
          <a:off x="714998" y="3429000"/>
          <a:ext cx="352839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6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cust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-id 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name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height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丁兆云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1.68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张三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1.76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14999" y="3012921"/>
            <a:ext cx="3528392" cy="400110"/>
          </a:xfrm>
          <a:prstGeom prst="rect">
            <a:avLst/>
          </a:prstGeom>
          <a:solidFill>
            <a:srgbClr val="1354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数据库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" name="右大括号 4"/>
          <p:cNvSpPr/>
          <p:nvPr/>
        </p:nvSpPr>
        <p:spPr>
          <a:xfrm rot="5400000">
            <a:off x="4482000" y="2730437"/>
            <a:ext cx="180000" cy="4140461"/>
          </a:xfrm>
          <a:prstGeom prst="rightBrace">
            <a:avLst>
              <a:gd name="adj1" fmla="val 78978"/>
              <a:gd name="adj2" fmla="val 50901"/>
            </a:avLst>
          </a:prstGeom>
          <a:ln w="19050">
            <a:solidFill>
              <a:srgbClr val="FF6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A0F9BB5-B269-424F-B435-95BA710422EE}"/>
              </a:ext>
            </a:extLst>
          </p:cNvPr>
          <p:cNvSpPr txBox="1">
            <a:spLocks noChangeArrowheads="1"/>
          </p:cNvSpPr>
          <p:nvPr/>
        </p:nvSpPr>
        <p:spPr>
          <a:xfrm>
            <a:off x="755576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2.2 </a:t>
            </a:r>
            <a:r>
              <a:rPr lang="zh-CN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数据集成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模式集成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9A70F3ED-A8E3-4B2E-B6C4-CC0094769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248205"/>
              </p:ext>
            </p:extLst>
          </p:nvPr>
        </p:nvGraphicFramePr>
        <p:xfrm>
          <a:off x="4878034" y="3429000"/>
          <a:ext cx="352839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6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cust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-# 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name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height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dzy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5.51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zs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5.77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3">
            <a:extLst>
              <a:ext uri="{FF2B5EF4-FFF2-40B4-BE49-F238E27FC236}">
                <a16:creationId xmlns:a16="http://schemas.microsoft.com/office/drawing/2014/main" id="{F850C63F-5B9F-4AE8-A00D-A5C941EE73D5}"/>
              </a:ext>
            </a:extLst>
          </p:cNvPr>
          <p:cNvSpPr txBox="1"/>
          <p:nvPr/>
        </p:nvSpPr>
        <p:spPr>
          <a:xfrm>
            <a:off x="4878035" y="3012921"/>
            <a:ext cx="3528392" cy="400110"/>
          </a:xfrm>
          <a:prstGeom prst="rect">
            <a:avLst/>
          </a:prstGeom>
          <a:solidFill>
            <a:srgbClr val="1354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数据库</a:t>
            </a:r>
            <a:r>
              <a:rPr lang="en-US" altLang="zh-CN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1E3C33FD-0ED9-475F-82F5-542E94775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34226"/>
              </p:ext>
            </p:extLst>
          </p:nvPr>
        </p:nvGraphicFramePr>
        <p:xfrm>
          <a:off x="1720128" y="5451438"/>
          <a:ext cx="570374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749">
                  <a:extLst>
                    <a:ext uri="{9D8B030D-6E8A-4147-A177-3AD203B41FA5}">
                      <a16:colId xmlns:a16="http://schemas.microsoft.com/office/drawing/2014/main" val="3336430790"/>
                    </a:ext>
                  </a:extLst>
                </a:gridCol>
                <a:gridCol w="1140749">
                  <a:extLst>
                    <a:ext uri="{9D8B030D-6E8A-4147-A177-3AD203B41FA5}">
                      <a16:colId xmlns:a16="http://schemas.microsoft.com/office/drawing/2014/main" val="2460147787"/>
                    </a:ext>
                  </a:extLst>
                </a:gridCol>
                <a:gridCol w="1140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nameA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heightA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nameB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heightB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丁兆云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1.68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dzy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5.51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张三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1.76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zs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5.77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TextBox 3">
            <a:extLst>
              <a:ext uri="{FF2B5EF4-FFF2-40B4-BE49-F238E27FC236}">
                <a16:creationId xmlns:a16="http://schemas.microsoft.com/office/drawing/2014/main" id="{84B509A5-074E-420E-9C78-AF6B6E88C3CA}"/>
              </a:ext>
            </a:extLst>
          </p:cNvPr>
          <p:cNvSpPr txBox="1"/>
          <p:nvPr/>
        </p:nvSpPr>
        <p:spPr>
          <a:xfrm>
            <a:off x="1720126" y="5035359"/>
            <a:ext cx="5703748" cy="400110"/>
          </a:xfrm>
          <a:prstGeom prst="rect">
            <a:avLst/>
          </a:prstGeom>
          <a:solidFill>
            <a:srgbClr val="1354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数据集成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291613"/>
      </p:ext>
    </p:extLst>
  </p:cSld>
  <p:clrMapOvr>
    <a:masterClrMapping/>
  </p:clrMapOvr>
  <p:transition spd="med" advTm="54720"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>
            <a:extLst>
              <a:ext uri="{FF2B5EF4-FFF2-40B4-BE49-F238E27FC236}">
                <a16:creationId xmlns:a16="http://schemas.microsoft.com/office/drawing/2014/main" id="{642ADD05-FF41-488B-BAF1-105DED0C21F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2285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数据集成</a:t>
            </a:r>
          </a:p>
          <a:p>
            <a:pPr marL="457200" lvl="1" indent="0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None/>
            </a:pP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—— </a:t>
            </a:r>
            <a:r>
              <a:rPr lang="zh-CN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将</a:t>
            </a:r>
            <a:r>
              <a:rPr lang="zh-CN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来自多个数据源的数据组合成一个连贯的数据源</a:t>
            </a:r>
          </a:p>
          <a:p>
            <a:pPr lvl="1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实体识别问题：</a:t>
            </a:r>
          </a:p>
          <a:p>
            <a:pPr lvl="2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zh-CN" dirty="0">
                <a:sym typeface="Times New Roman" panose="02020603050405020304" pitchFamily="18" charset="0"/>
              </a:rPr>
              <a:t>识别来自多个数据源的真实世界的实体，例如，Bill Clinton = William Clinton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AE40D0E-D673-4269-B18C-42EF05E246BA}"/>
              </a:ext>
            </a:extLst>
          </p:cNvPr>
          <p:cNvSpPr txBox="1">
            <a:spLocks noChangeArrowheads="1"/>
          </p:cNvSpPr>
          <p:nvPr/>
        </p:nvSpPr>
        <p:spPr>
          <a:xfrm>
            <a:off x="755576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2.2 </a:t>
            </a:r>
            <a:r>
              <a:rPr lang="zh-CN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数据集成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实体识别问题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A894511E-1D82-4650-A398-5BDC688CB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112426"/>
              </p:ext>
            </p:extLst>
          </p:nvPr>
        </p:nvGraphicFramePr>
        <p:xfrm>
          <a:off x="714998" y="3485039"/>
          <a:ext cx="352839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6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cust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-id 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name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height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丁兆云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1.68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张三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1.76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3">
            <a:extLst>
              <a:ext uri="{FF2B5EF4-FFF2-40B4-BE49-F238E27FC236}">
                <a16:creationId xmlns:a16="http://schemas.microsoft.com/office/drawing/2014/main" id="{F5BC89B2-6DF3-4F64-9AEC-4FCA59C7067A}"/>
              </a:ext>
            </a:extLst>
          </p:cNvPr>
          <p:cNvSpPr txBox="1"/>
          <p:nvPr/>
        </p:nvSpPr>
        <p:spPr>
          <a:xfrm>
            <a:off x="714999" y="3068960"/>
            <a:ext cx="3528392" cy="400110"/>
          </a:xfrm>
          <a:prstGeom prst="rect">
            <a:avLst/>
          </a:prstGeom>
          <a:solidFill>
            <a:srgbClr val="1354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数据库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93CC1EE2-53D3-4F8D-9B12-F84D94CC790C}"/>
              </a:ext>
            </a:extLst>
          </p:cNvPr>
          <p:cNvSpPr/>
          <p:nvPr/>
        </p:nvSpPr>
        <p:spPr>
          <a:xfrm rot="5400000">
            <a:off x="4482000" y="2786476"/>
            <a:ext cx="180000" cy="4140461"/>
          </a:xfrm>
          <a:prstGeom prst="rightBrace">
            <a:avLst>
              <a:gd name="adj1" fmla="val 78978"/>
              <a:gd name="adj2" fmla="val 50901"/>
            </a:avLst>
          </a:prstGeom>
          <a:ln w="19050">
            <a:solidFill>
              <a:srgbClr val="FF6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F4DB6513-FF76-4E55-9AC0-89AE83F6F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44903"/>
              </p:ext>
            </p:extLst>
          </p:nvPr>
        </p:nvGraphicFramePr>
        <p:xfrm>
          <a:off x="4878034" y="3485039"/>
          <a:ext cx="352839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6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cust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-#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name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height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dzy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5.51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zs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5.77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TextBox 3">
            <a:extLst>
              <a:ext uri="{FF2B5EF4-FFF2-40B4-BE49-F238E27FC236}">
                <a16:creationId xmlns:a16="http://schemas.microsoft.com/office/drawing/2014/main" id="{DF7DDA11-2A06-4A4E-B31D-C6A5F2D3F2CD}"/>
              </a:ext>
            </a:extLst>
          </p:cNvPr>
          <p:cNvSpPr txBox="1"/>
          <p:nvPr/>
        </p:nvSpPr>
        <p:spPr>
          <a:xfrm>
            <a:off x="4878035" y="3068960"/>
            <a:ext cx="3528392" cy="400110"/>
          </a:xfrm>
          <a:prstGeom prst="rect">
            <a:avLst/>
          </a:prstGeom>
          <a:solidFill>
            <a:srgbClr val="1354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数据库</a:t>
            </a:r>
            <a:r>
              <a:rPr lang="en-US" altLang="zh-CN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7C987705-0B0D-406E-91F5-AC916F53C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795906"/>
              </p:ext>
            </p:extLst>
          </p:nvPr>
        </p:nvGraphicFramePr>
        <p:xfrm>
          <a:off x="2262768" y="5507477"/>
          <a:ext cx="456299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749">
                  <a:extLst>
                    <a:ext uri="{9D8B030D-6E8A-4147-A177-3AD203B41FA5}">
                      <a16:colId xmlns:a16="http://schemas.microsoft.com/office/drawing/2014/main" val="3336430790"/>
                    </a:ext>
                  </a:extLst>
                </a:gridCol>
                <a:gridCol w="1140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name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heightA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heightB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丁兆云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1.68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5.51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张三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1.76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5.77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TextBox 3">
            <a:extLst>
              <a:ext uri="{FF2B5EF4-FFF2-40B4-BE49-F238E27FC236}">
                <a16:creationId xmlns:a16="http://schemas.microsoft.com/office/drawing/2014/main" id="{3F09DA41-E646-48F6-B000-8BF15F1A8089}"/>
              </a:ext>
            </a:extLst>
          </p:cNvPr>
          <p:cNvSpPr txBox="1"/>
          <p:nvPr/>
        </p:nvSpPr>
        <p:spPr>
          <a:xfrm>
            <a:off x="2262766" y="5091398"/>
            <a:ext cx="4562996" cy="400110"/>
          </a:xfrm>
          <a:prstGeom prst="rect">
            <a:avLst/>
          </a:prstGeom>
          <a:solidFill>
            <a:srgbClr val="1354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数据集成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880091"/>
      </p:ext>
    </p:extLst>
  </p:cSld>
  <p:clrMapOvr>
    <a:masterClrMapping/>
  </p:clrMapOvr>
  <p:transition spd="med" advTm="54720"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>
            <a:extLst>
              <a:ext uri="{FF2B5EF4-FFF2-40B4-BE49-F238E27FC236}">
                <a16:creationId xmlns:a16="http://schemas.microsoft.com/office/drawing/2014/main" id="{642ADD05-FF41-488B-BAF1-105DED0C21F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2363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数据集成</a:t>
            </a:r>
          </a:p>
          <a:p>
            <a:pPr marL="457200" lvl="1" indent="0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None/>
            </a:pP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—— </a:t>
            </a:r>
            <a:r>
              <a:rPr lang="zh-CN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将</a:t>
            </a:r>
            <a:r>
              <a:rPr lang="zh-CN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来自多个数据源的数据组合成一个连贯的数据源</a:t>
            </a:r>
          </a:p>
          <a:p>
            <a:pPr lvl="1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数据冲突检测和解决</a:t>
            </a:r>
          </a:p>
          <a:p>
            <a:pPr lvl="2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zh-CN" dirty="0">
                <a:sym typeface="Times New Roman" panose="02020603050405020304" pitchFamily="18" charset="0"/>
              </a:rPr>
              <a:t>对于同一个真实世界的实体，来自不同源的属性值</a:t>
            </a:r>
          </a:p>
          <a:p>
            <a:pPr lvl="2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zh-CN" dirty="0">
                <a:sym typeface="Times New Roman" panose="02020603050405020304" pitchFamily="18" charset="0"/>
              </a:rPr>
              <a:t>可能的原因：不同的表述，不同的尺度，例如，公制与英制单位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E1AE663-40FE-4624-B454-326DE0BC1223}"/>
              </a:ext>
            </a:extLst>
          </p:cNvPr>
          <p:cNvSpPr txBox="1">
            <a:spLocks noChangeArrowheads="1"/>
          </p:cNvSpPr>
          <p:nvPr/>
        </p:nvSpPr>
        <p:spPr>
          <a:xfrm>
            <a:off x="755576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2.2 </a:t>
            </a:r>
            <a:r>
              <a:rPr lang="zh-CN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数据集成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数据冲突检测和解决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9411ED3B-9EE7-4100-B923-3AC4C3293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71593"/>
              </p:ext>
            </p:extLst>
          </p:nvPr>
        </p:nvGraphicFramePr>
        <p:xfrm>
          <a:off x="714998" y="3584894"/>
          <a:ext cx="352839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6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cust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-id 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name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height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丁兆云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1.68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张三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1.76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3">
            <a:extLst>
              <a:ext uri="{FF2B5EF4-FFF2-40B4-BE49-F238E27FC236}">
                <a16:creationId xmlns:a16="http://schemas.microsoft.com/office/drawing/2014/main" id="{D9454D16-63AA-4A97-9A87-6A3EF1989691}"/>
              </a:ext>
            </a:extLst>
          </p:cNvPr>
          <p:cNvSpPr txBox="1"/>
          <p:nvPr/>
        </p:nvSpPr>
        <p:spPr>
          <a:xfrm>
            <a:off x="714999" y="3168815"/>
            <a:ext cx="3528392" cy="400110"/>
          </a:xfrm>
          <a:prstGeom prst="rect">
            <a:avLst/>
          </a:prstGeom>
          <a:solidFill>
            <a:srgbClr val="1354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数据库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CAB0FA25-DF0F-44F0-A3DF-F5E82F5E205C}"/>
              </a:ext>
            </a:extLst>
          </p:cNvPr>
          <p:cNvSpPr/>
          <p:nvPr/>
        </p:nvSpPr>
        <p:spPr>
          <a:xfrm rot="5400000">
            <a:off x="4482000" y="2886331"/>
            <a:ext cx="180000" cy="4140461"/>
          </a:xfrm>
          <a:prstGeom prst="rightBrace">
            <a:avLst>
              <a:gd name="adj1" fmla="val 78978"/>
              <a:gd name="adj2" fmla="val 50901"/>
            </a:avLst>
          </a:prstGeom>
          <a:ln w="19050">
            <a:solidFill>
              <a:srgbClr val="FF6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5FFE9577-32F0-4027-9AC8-481412A11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926675"/>
              </p:ext>
            </p:extLst>
          </p:nvPr>
        </p:nvGraphicFramePr>
        <p:xfrm>
          <a:off x="4878034" y="3584894"/>
          <a:ext cx="352839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6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cust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-#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name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height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dzy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5.51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zs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5.77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TextBox 3">
            <a:extLst>
              <a:ext uri="{FF2B5EF4-FFF2-40B4-BE49-F238E27FC236}">
                <a16:creationId xmlns:a16="http://schemas.microsoft.com/office/drawing/2014/main" id="{DC2BB8C0-D96B-4A77-9274-0269D5C02D44}"/>
              </a:ext>
            </a:extLst>
          </p:cNvPr>
          <p:cNvSpPr txBox="1"/>
          <p:nvPr/>
        </p:nvSpPr>
        <p:spPr>
          <a:xfrm>
            <a:off x="4878035" y="3168815"/>
            <a:ext cx="3528392" cy="400110"/>
          </a:xfrm>
          <a:prstGeom prst="rect">
            <a:avLst/>
          </a:prstGeom>
          <a:solidFill>
            <a:srgbClr val="1354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数据库</a:t>
            </a:r>
            <a:r>
              <a:rPr lang="en-US" altLang="zh-CN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FC0A6BFA-645C-410E-B81C-6E0B7A308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22566"/>
              </p:ext>
            </p:extLst>
          </p:nvPr>
        </p:nvGraphicFramePr>
        <p:xfrm>
          <a:off x="2694815" y="5607332"/>
          <a:ext cx="367738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795">
                  <a:extLst>
                    <a:ext uri="{9D8B030D-6E8A-4147-A177-3AD203B41FA5}">
                      <a16:colId xmlns:a16="http://schemas.microsoft.com/office/drawing/2014/main" val="3336430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name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height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丁兆云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1.68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张三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1.76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TextBox 3">
            <a:extLst>
              <a:ext uri="{FF2B5EF4-FFF2-40B4-BE49-F238E27FC236}">
                <a16:creationId xmlns:a16="http://schemas.microsoft.com/office/drawing/2014/main" id="{F2DE09F6-B4C1-4D79-BCE3-3434743A4AC7}"/>
              </a:ext>
            </a:extLst>
          </p:cNvPr>
          <p:cNvSpPr txBox="1"/>
          <p:nvPr/>
        </p:nvSpPr>
        <p:spPr>
          <a:xfrm>
            <a:off x="2694813" y="5191253"/>
            <a:ext cx="3677385" cy="400110"/>
          </a:xfrm>
          <a:prstGeom prst="rect">
            <a:avLst/>
          </a:prstGeom>
          <a:solidFill>
            <a:srgbClr val="1354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数据集成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747578"/>
      </p:ext>
    </p:extLst>
  </p:cSld>
  <p:clrMapOvr>
    <a:masterClrMapping/>
  </p:clrMapOvr>
  <p:transition spd="med" advTm="54720">
    <p:split orient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>
            <a:extLst>
              <a:ext uri="{FF2B5EF4-FFF2-40B4-BE49-F238E27FC236}">
                <a16:creationId xmlns:a16="http://schemas.microsoft.com/office/drawing/2014/main" id="{642ADD05-FF41-488B-BAF1-105DED0C21F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458200" cy="2470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数据集成</a:t>
            </a:r>
          </a:p>
          <a:p>
            <a:pPr marL="457200" lvl="1" indent="0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None/>
            </a:pP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—— </a:t>
            </a:r>
            <a:r>
              <a:rPr lang="zh-CN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将</a:t>
            </a:r>
            <a:r>
              <a:rPr lang="zh-CN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来自多个数据源的数据组合成一个连贯的数据源</a:t>
            </a:r>
          </a:p>
          <a:p>
            <a:pPr lvl="1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模式</a:t>
            </a:r>
            <a:r>
              <a:rPr lang="zh-CN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集成：例如，A.cust-</a:t>
            </a:r>
            <a:r>
              <a:rPr lang="zh-CN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id </a:t>
            </a:r>
            <a:r>
              <a:rPr lang="zh-CN" altLang="zh-CN" sz="2000">
                <a:sym typeface="Symbol" panose="05050102010706020507" pitchFamily="18" charset="2"/>
              </a:rPr>
              <a:t> </a:t>
            </a:r>
            <a:r>
              <a:rPr lang="zh-CN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zh-CN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B.cust-#</a:t>
            </a:r>
          </a:p>
          <a:p>
            <a:pPr lvl="1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实体</a:t>
            </a:r>
            <a:r>
              <a:rPr lang="zh-CN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识别问题：</a:t>
            </a:r>
          </a:p>
          <a:p>
            <a:pPr lvl="1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</a:t>
            </a:r>
            <a:r>
              <a:rPr lang="zh-CN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冲突检测和解决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8C204B7-708D-4342-837C-9F37505829FA}"/>
              </a:ext>
            </a:extLst>
          </p:cNvPr>
          <p:cNvSpPr txBox="1">
            <a:spLocks noChangeArrowheads="1"/>
          </p:cNvSpPr>
          <p:nvPr/>
        </p:nvSpPr>
        <p:spPr>
          <a:xfrm>
            <a:off x="755576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2.2 </a:t>
            </a:r>
            <a:r>
              <a:rPr lang="zh-CN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数据集成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B797227-F2B1-4F58-8F84-4F23D3CBF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163048"/>
              </p:ext>
            </p:extLst>
          </p:nvPr>
        </p:nvGraphicFramePr>
        <p:xfrm>
          <a:off x="714998" y="3584894"/>
          <a:ext cx="352839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6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cust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-id 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name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height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丁兆云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1.68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张三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1.76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3">
            <a:extLst>
              <a:ext uri="{FF2B5EF4-FFF2-40B4-BE49-F238E27FC236}">
                <a16:creationId xmlns:a16="http://schemas.microsoft.com/office/drawing/2014/main" id="{F2A21813-D29A-43EF-A36A-F8E70ED7FD4A}"/>
              </a:ext>
            </a:extLst>
          </p:cNvPr>
          <p:cNvSpPr txBox="1"/>
          <p:nvPr/>
        </p:nvSpPr>
        <p:spPr>
          <a:xfrm>
            <a:off x="714999" y="3168815"/>
            <a:ext cx="3528392" cy="400110"/>
          </a:xfrm>
          <a:prstGeom prst="rect">
            <a:avLst/>
          </a:prstGeom>
          <a:solidFill>
            <a:srgbClr val="1354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数据库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6DD0C2E7-81F8-45CE-B6D9-4778A1068C04}"/>
              </a:ext>
            </a:extLst>
          </p:cNvPr>
          <p:cNvSpPr/>
          <p:nvPr/>
        </p:nvSpPr>
        <p:spPr>
          <a:xfrm rot="5400000">
            <a:off x="4482000" y="2886331"/>
            <a:ext cx="180000" cy="4140461"/>
          </a:xfrm>
          <a:prstGeom prst="rightBrace">
            <a:avLst>
              <a:gd name="adj1" fmla="val 78978"/>
              <a:gd name="adj2" fmla="val 50901"/>
            </a:avLst>
          </a:prstGeom>
          <a:ln w="19050">
            <a:solidFill>
              <a:srgbClr val="FF6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22F7B35-5F70-4A93-A489-0C76D60A2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850271"/>
              </p:ext>
            </p:extLst>
          </p:nvPr>
        </p:nvGraphicFramePr>
        <p:xfrm>
          <a:off x="4878034" y="3584894"/>
          <a:ext cx="352839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6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cust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-#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name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height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dzy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5.51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zs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5.77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TextBox 3">
            <a:extLst>
              <a:ext uri="{FF2B5EF4-FFF2-40B4-BE49-F238E27FC236}">
                <a16:creationId xmlns:a16="http://schemas.microsoft.com/office/drawing/2014/main" id="{4FC890E3-AC86-4BF6-9BDE-7999A2BB21E7}"/>
              </a:ext>
            </a:extLst>
          </p:cNvPr>
          <p:cNvSpPr txBox="1"/>
          <p:nvPr/>
        </p:nvSpPr>
        <p:spPr>
          <a:xfrm>
            <a:off x="4878035" y="3168815"/>
            <a:ext cx="3528392" cy="400110"/>
          </a:xfrm>
          <a:prstGeom prst="rect">
            <a:avLst/>
          </a:prstGeom>
          <a:solidFill>
            <a:srgbClr val="1354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数据库</a:t>
            </a:r>
            <a:r>
              <a:rPr lang="en-US" altLang="zh-CN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36C9B465-DD31-4C60-B75F-90F47EB09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087456"/>
              </p:ext>
            </p:extLst>
          </p:nvPr>
        </p:nvGraphicFramePr>
        <p:xfrm>
          <a:off x="2694815" y="5607332"/>
          <a:ext cx="367738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795">
                  <a:extLst>
                    <a:ext uri="{9D8B030D-6E8A-4147-A177-3AD203B41FA5}">
                      <a16:colId xmlns:a16="http://schemas.microsoft.com/office/drawing/2014/main" val="3336430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name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height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丁兆云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1.68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张三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1.76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TextBox 3">
            <a:extLst>
              <a:ext uri="{FF2B5EF4-FFF2-40B4-BE49-F238E27FC236}">
                <a16:creationId xmlns:a16="http://schemas.microsoft.com/office/drawing/2014/main" id="{F6B11824-7894-4424-B367-1469527A3509}"/>
              </a:ext>
            </a:extLst>
          </p:cNvPr>
          <p:cNvSpPr txBox="1"/>
          <p:nvPr/>
        </p:nvSpPr>
        <p:spPr>
          <a:xfrm>
            <a:off x="2694813" y="5191253"/>
            <a:ext cx="3677385" cy="400110"/>
          </a:xfrm>
          <a:prstGeom prst="rect">
            <a:avLst/>
          </a:prstGeom>
          <a:solidFill>
            <a:srgbClr val="1354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数据集成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72015"/>
      </p:ext>
    </p:extLst>
  </p:cSld>
  <p:clrMapOvr>
    <a:masterClrMapping/>
  </p:clrMapOvr>
  <p:transition spd="med" advTm="54720">
    <p:split orient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数据集成需要解决的问题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模式集成</a:t>
            </a:r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实体识别</a:t>
            </a:r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数据冲突检测</a:t>
            </a: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2850356"/>
            <a:ext cx="514350" cy="514350"/>
          </a:xfrm>
          <a:prstGeom prst="rect">
            <a:avLst/>
          </a:prstGeom>
          <a:solidFill>
            <a:srgbClr val="FFC0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707606"/>
            <a:ext cx="514350" cy="514350"/>
          </a:xfrm>
          <a:prstGeom prst="rect">
            <a:avLst/>
          </a:prstGeom>
          <a:solidFill>
            <a:srgbClr val="FFC0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矩形 12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564856"/>
            <a:ext cx="514350" cy="514350"/>
          </a:xfrm>
          <a:prstGeom prst="rect">
            <a:avLst/>
          </a:prstGeom>
          <a:solidFill>
            <a:srgbClr val="FFC0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>
            <p:custDataLst>
              <p:tags r:id="rId9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提交</a:t>
            </a:r>
          </a:p>
        </p:txBody>
      </p:sp>
      <p:grpSp>
        <p:nvGrpSpPr>
          <p:cNvPr id="20" name="组合 19"/>
          <p:cNvGrpSpPr/>
          <p:nvPr>
            <p:custDataLst>
              <p:tags r:id="rId10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" name="ColorBlock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" name="TypeText"/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多选题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15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8947462"/>
      </p:ext>
    </p:extLst>
  </p:cSld>
  <p:clrMapOvr>
    <a:masterClrMapping/>
  </p:clrMapOvr>
  <p:transition spd="med"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3">
            <a:extLst>
              <a:ext uri="{FF2B5EF4-FFF2-40B4-BE49-F238E27FC236}">
                <a16:creationId xmlns:a16="http://schemas.microsoft.com/office/drawing/2014/main" id="{4DEE2FC0-47B8-4D2A-9BA4-E56F4B100CA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2279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整合多个数据库经常发生数据冗余</a:t>
            </a:r>
          </a:p>
          <a:p>
            <a:pPr lvl="1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Object identification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：相同的属性或对象可能有不同的名字在不同的数据库中</a:t>
            </a:r>
          </a:p>
          <a:p>
            <a:pPr lvl="1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 i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Derivable data</a:t>
            </a:r>
            <a:r>
              <a:rPr lang="zh-CN" altLang="en-US" sz="2200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：一个属性可能是“派生”的另一个表中的属性，例如，跑步能力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78B9D38-D1B4-4D0E-AAE3-D9DA1AC485D2}"/>
              </a:ext>
            </a:extLst>
          </p:cNvPr>
          <p:cNvSpPr txBox="1">
            <a:spLocks noChangeArrowheads="1"/>
          </p:cNvSpPr>
          <p:nvPr/>
        </p:nvSpPr>
        <p:spPr>
          <a:xfrm>
            <a:off x="755576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数据集成中的冗余信息的处理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4EB31FB-48E0-4276-830F-9D776BE63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623575"/>
              </p:ext>
            </p:extLst>
          </p:nvPr>
        </p:nvGraphicFramePr>
        <p:xfrm>
          <a:off x="714998" y="3557047"/>
          <a:ext cx="352839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6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cust</a:t>
                      </a:r>
                      <a:r>
                        <a:rPr lang="en-US" altLang="zh-CN" sz="18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-id 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name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3000m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丁兆云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13.24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张三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11.26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3">
            <a:extLst>
              <a:ext uri="{FF2B5EF4-FFF2-40B4-BE49-F238E27FC236}">
                <a16:creationId xmlns:a16="http://schemas.microsoft.com/office/drawing/2014/main" id="{B95C47DE-EF72-4874-B454-9380B123664B}"/>
              </a:ext>
            </a:extLst>
          </p:cNvPr>
          <p:cNvSpPr txBox="1"/>
          <p:nvPr/>
        </p:nvSpPr>
        <p:spPr>
          <a:xfrm>
            <a:off x="714999" y="3140968"/>
            <a:ext cx="3528392" cy="400110"/>
          </a:xfrm>
          <a:prstGeom prst="rect">
            <a:avLst/>
          </a:prstGeom>
          <a:solidFill>
            <a:srgbClr val="1354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数据库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9E3A48B9-0C4E-4D35-A674-687B059B7105}"/>
              </a:ext>
            </a:extLst>
          </p:cNvPr>
          <p:cNvSpPr/>
          <p:nvPr/>
        </p:nvSpPr>
        <p:spPr>
          <a:xfrm rot="5400000">
            <a:off x="4482000" y="2858484"/>
            <a:ext cx="180000" cy="4140461"/>
          </a:xfrm>
          <a:prstGeom prst="rightBrace">
            <a:avLst>
              <a:gd name="adj1" fmla="val 78978"/>
              <a:gd name="adj2" fmla="val 50901"/>
            </a:avLst>
          </a:prstGeom>
          <a:ln w="19050">
            <a:solidFill>
              <a:srgbClr val="FF6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39D19487-19E3-4665-8B2B-FBC21F5BF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300192"/>
              </p:ext>
            </p:extLst>
          </p:nvPr>
        </p:nvGraphicFramePr>
        <p:xfrm>
          <a:off x="4878034" y="3557047"/>
          <a:ext cx="352839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6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cust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-#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name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5000m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dzy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25.35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zs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21.27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TextBox 3">
            <a:extLst>
              <a:ext uri="{FF2B5EF4-FFF2-40B4-BE49-F238E27FC236}">
                <a16:creationId xmlns:a16="http://schemas.microsoft.com/office/drawing/2014/main" id="{F2821C55-2AAE-4288-A878-652A7F366D1C}"/>
              </a:ext>
            </a:extLst>
          </p:cNvPr>
          <p:cNvSpPr txBox="1"/>
          <p:nvPr/>
        </p:nvSpPr>
        <p:spPr>
          <a:xfrm>
            <a:off x="4878035" y="3140968"/>
            <a:ext cx="3528392" cy="400110"/>
          </a:xfrm>
          <a:prstGeom prst="rect">
            <a:avLst/>
          </a:prstGeom>
          <a:solidFill>
            <a:srgbClr val="1354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数据库</a:t>
            </a:r>
            <a:r>
              <a:rPr lang="en-US" altLang="zh-CN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81251CF8-D01E-4C82-96F2-FF509A710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338566"/>
              </p:ext>
            </p:extLst>
          </p:nvPr>
        </p:nvGraphicFramePr>
        <p:xfrm>
          <a:off x="2694815" y="5579485"/>
          <a:ext cx="367738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795">
                  <a:extLst>
                    <a:ext uri="{9D8B030D-6E8A-4147-A177-3AD203B41FA5}">
                      <a16:colId xmlns:a16="http://schemas.microsoft.com/office/drawing/2014/main" val="3336430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name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run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丁兆云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15.24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张三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12.14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TextBox 3">
            <a:extLst>
              <a:ext uri="{FF2B5EF4-FFF2-40B4-BE49-F238E27FC236}">
                <a16:creationId xmlns:a16="http://schemas.microsoft.com/office/drawing/2014/main" id="{B32D37AE-A6BD-4AC4-A0FB-D58EB11F0B31}"/>
              </a:ext>
            </a:extLst>
          </p:cNvPr>
          <p:cNvSpPr txBox="1"/>
          <p:nvPr/>
        </p:nvSpPr>
        <p:spPr>
          <a:xfrm>
            <a:off x="2694813" y="5163406"/>
            <a:ext cx="3677385" cy="400110"/>
          </a:xfrm>
          <a:prstGeom prst="rect">
            <a:avLst/>
          </a:prstGeom>
          <a:solidFill>
            <a:srgbClr val="1354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数据集成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 advTm="47136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B056065-8DDB-4858-8264-8483D30C099C}"/>
              </a:ext>
            </a:extLst>
          </p:cNvPr>
          <p:cNvSpPr txBox="1">
            <a:spLocks noChangeArrowheads="1"/>
          </p:cNvSpPr>
          <p:nvPr/>
        </p:nvSpPr>
        <p:spPr>
          <a:xfrm>
            <a:off x="755576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数据集成中的冗余信息的处理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1DADD6A-27BE-4E75-9E72-08F3053F1134}"/>
              </a:ext>
            </a:extLst>
          </p:cNvPr>
          <p:cNvSpPr txBox="1">
            <a:spLocks noChangeArrowheads="1"/>
          </p:cNvSpPr>
          <p:nvPr/>
        </p:nvSpPr>
        <p:spPr>
          <a:xfrm>
            <a:off x="252000" y="756000"/>
            <a:ext cx="8640000" cy="37601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整合多个数据库经常发生数据冗余</a:t>
            </a:r>
          </a:p>
          <a:p>
            <a:pPr lvl="1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Object identification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：相同的属性或对象可能有不同的名字在不同的数据库中</a:t>
            </a:r>
          </a:p>
          <a:p>
            <a:pPr lvl="1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Derivable data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：一个属性可能是“派生”的另一个表中的属性，例如，跑步能力</a:t>
            </a: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360000" indent="-360000" algn="just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通过相关性分析和协方差分析可以检测到冗余的属性</a:t>
            </a:r>
          </a:p>
          <a:p>
            <a:pPr marL="360000" indent="-360000" algn="just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仔细集成来自多个数据源，可能有助于减少/避免冗余和不一致的地方，并提高读取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速度和质量</a:t>
            </a:r>
          </a:p>
        </p:txBody>
      </p:sp>
    </p:spTree>
    <p:extLst>
      <p:ext uri="{BB962C8B-B14F-4D97-AF65-F5344CB8AC3E}">
        <p14:creationId xmlns:p14="http://schemas.microsoft.com/office/powerpoint/2010/main" val="3991019564"/>
      </p:ext>
    </p:extLst>
  </p:cSld>
  <p:clrMapOvr>
    <a:masterClrMapping/>
  </p:clrMapOvr>
  <p:transition spd="med" advTm="47136"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1C1F2A8-52A4-4AE8-A744-242B0A856F5F}"/>
              </a:ext>
            </a:extLst>
          </p:cNvPr>
          <p:cNvSpPr txBox="1">
            <a:spLocks noChangeArrowheads="1"/>
          </p:cNvSpPr>
          <p:nvPr/>
        </p:nvSpPr>
        <p:spPr>
          <a:xfrm>
            <a:off x="755576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相关分析（离散变量）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3C8474D-058E-4A03-819C-04197D294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548582"/>
              </p:ext>
            </p:extLst>
          </p:nvPr>
        </p:nvGraphicFramePr>
        <p:xfrm>
          <a:off x="1115616" y="1437699"/>
          <a:ext cx="3240360" cy="4439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79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姓名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是否下棋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79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张三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50837"/>
                  </a:ext>
                </a:extLst>
              </a:tr>
              <a:tr h="8879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王五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0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55655"/>
                  </a:ext>
                </a:extLst>
              </a:tr>
              <a:tr h="8879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马六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0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79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40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A9D86B2-7E1C-4C16-9BCE-2BAFC9327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330716"/>
              </p:ext>
            </p:extLst>
          </p:nvPr>
        </p:nvGraphicFramePr>
        <p:xfrm>
          <a:off x="4891550" y="1437699"/>
          <a:ext cx="3240360" cy="4439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79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姓名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是否看书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79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张三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50837"/>
                  </a:ext>
                </a:extLst>
              </a:tr>
              <a:tr h="8879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王五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55655"/>
                  </a:ext>
                </a:extLst>
              </a:tr>
              <a:tr h="8879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马六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0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79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40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030886"/>
      </p:ext>
    </p:extLst>
  </p:cSld>
  <p:clrMapOvr>
    <a:masterClrMapping/>
  </p:clrMapOvr>
  <p:transition spd="med" advTm="47136">
    <p:split orient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>
            <a:extLst>
              <a:ext uri="{FF2B5EF4-FFF2-40B4-BE49-F238E27FC236}">
                <a16:creationId xmlns:a16="http://schemas.microsoft.com/office/drawing/2014/main" id="{75F50E96-5F7C-4680-B8F5-C049B48B18B5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2000" y="2543490"/>
            <a:ext cx="8135938" cy="1987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Χ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2值越大，越有可能变量是相关的</a:t>
            </a:r>
          </a:p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相关性并不意味着因果关系</a:t>
            </a:r>
          </a:p>
          <a:p>
            <a:pPr lvl="1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# of hospitals and # of car-theft in a city 是相关的</a:t>
            </a:r>
          </a:p>
          <a:p>
            <a:pPr lvl="1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两者都因果联系的第三个变量为人口</a:t>
            </a:r>
          </a:p>
        </p:txBody>
      </p:sp>
      <p:graphicFrame>
        <p:nvGraphicFramePr>
          <p:cNvPr id="57348" name="Object 4">
            <a:extLst>
              <a:ext uri="{FF2B5EF4-FFF2-40B4-BE49-F238E27FC236}">
                <a16:creationId xmlns:a16="http://schemas.microsoft.com/office/drawing/2014/main" id="{B1B5EDF9-FF7A-41BC-B5D0-925E43E0FC38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211991248"/>
              </p:ext>
            </p:extLst>
          </p:nvPr>
        </p:nvGraphicFramePr>
        <p:xfrm>
          <a:off x="2329434" y="1426418"/>
          <a:ext cx="4485132" cy="969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16" r:id="rId3" imgW="2057400" imgH="444500" progId="Equation.3">
                  <p:embed/>
                </p:oleObj>
              </mc:Choice>
              <mc:Fallback>
                <p:oleObj r:id="rId3" imgW="2057400" imgH="444500" progId="Equation.3">
                  <p:embed/>
                  <p:pic>
                    <p:nvPicPr>
                      <p:cNvPr id="57348" name="Object 4">
                        <a:extLst>
                          <a:ext uri="{FF2B5EF4-FFF2-40B4-BE49-F238E27FC236}">
                            <a16:creationId xmlns:a16="http://schemas.microsoft.com/office/drawing/2014/main" id="{B1B5EDF9-FF7A-41BC-B5D0-925E43E0FC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9434" y="1426418"/>
                        <a:ext cx="4485132" cy="9690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820" name="Picture 6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7" y="4530957"/>
            <a:ext cx="2922053" cy="2202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069A17BE-D577-40F9-AA73-79487706FFC4}"/>
              </a:ext>
            </a:extLst>
          </p:cNvPr>
          <p:cNvSpPr txBox="1">
            <a:spLocks noChangeArrowheads="1"/>
          </p:cNvSpPr>
          <p:nvPr/>
        </p:nvSpPr>
        <p:spPr>
          <a:xfrm>
            <a:off x="755576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相关分析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48562DA-3C15-4986-8BC5-FCDB11EC8CEB}"/>
              </a:ext>
            </a:extLst>
          </p:cNvPr>
          <p:cNvSpPr/>
          <p:nvPr/>
        </p:nvSpPr>
        <p:spPr>
          <a:xfrm>
            <a:off x="2987824" y="825630"/>
            <a:ext cx="2710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en-US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Χ</a:t>
            </a:r>
            <a:r>
              <a:rPr lang="zh-CN" altLang="en-US" b="1" baseline="3000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(chi-square) test</a:t>
            </a:r>
            <a:endParaRPr lang="zh-CN" altLang="en-US" b="1" dirty="0">
              <a:solidFill>
                <a:srgbClr val="FF67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 advTm="33472">
    <p:split orient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oup 4">
            <a:extLst>
              <a:ext uri="{FF2B5EF4-FFF2-40B4-BE49-F238E27FC236}">
                <a16:creationId xmlns:a16="http://schemas.microsoft.com/office/drawing/2014/main" id="{665A1DE7-411C-4789-A60F-C407EAFFDD15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609412193"/>
              </p:ext>
            </p:extLst>
          </p:nvPr>
        </p:nvGraphicFramePr>
        <p:xfrm>
          <a:off x="1114745" y="4775636"/>
          <a:ext cx="7150100" cy="1871663"/>
        </p:xfrm>
        <a:graphic>
          <a:graphicData uri="http://schemas.openxmlformats.org/drawingml/2006/table">
            <a:tbl>
              <a:tblPr/>
              <a:tblGrid>
                <a:gridCol w="260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4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0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086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Play chess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Not play chess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Sum (row)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5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Like science fiction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250(90)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200(360)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7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Not like science fiction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50(210)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1000(840)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1050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Sum(col.)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1200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1500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对象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57974144"/>
              </p:ext>
            </p:extLst>
          </p:nvPr>
        </p:nvGraphicFramePr>
        <p:xfrm>
          <a:off x="1146451" y="3569433"/>
          <a:ext cx="432054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65" r:id="rId3" imgW="2057400" imgH="444500" progId="Equation.3">
                  <p:embed/>
                </p:oleObj>
              </mc:Choice>
              <mc:Fallback>
                <p:oleObj r:id="rId3" imgW="2057400" imgH="444500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451" y="3569433"/>
                        <a:ext cx="4320540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52120" y="3671886"/>
            <a:ext cx="2757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行合计乘以列合计除以总数</a:t>
            </a:r>
          </a:p>
        </p:txBody>
      </p:sp>
      <p:sp>
        <p:nvSpPr>
          <p:cNvPr id="7" name="矩形 6"/>
          <p:cNvSpPr/>
          <p:nvPr/>
        </p:nvSpPr>
        <p:spPr>
          <a:xfrm>
            <a:off x="3902412" y="3657721"/>
            <a:ext cx="1260000" cy="360000"/>
          </a:xfrm>
          <a:prstGeom prst="rect">
            <a:avLst/>
          </a:prstGeom>
          <a:noFill/>
          <a:ln>
            <a:solidFill>
              <a:srgbClr val="FF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18582" y="4127564"/>
            <a:ext cx="1260000" cy="360000"/>
          </a:xfrm>
          <a:prstGeom prst="rect">
            <a:avLst/>
          </a:prstGeom>
          <a:noFill/>
          <a:ln>
            <a:solidFill>
              <a:srgbClr val="FF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914E828-FEE6-4107-8A47-D9BD4DFA13E1}"/>
              </a:ext>
            </a:extLst>
          </p:cNvPr>
          <p:cNvSpPr txBox="1">
            <a:spLocks noChangeArrowheads="1"/>
          </p:cNvSpPr>
          <p:nvPr/>
        </p:nvSpPr>
        <p:spPr>
          <a:xfrm>
            <a:off x="755576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相关分析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el-GR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Χ</a:t>
            </a:r>
            <a:r>
              <a:rPr lang="el-GR" altLang="zh-CN" sz="2600" b="1" spc="50" baseline="30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</a:t>
            </a:r>
            <a:r>
              <a:rPr lang="el-GR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(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chi-square) test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举例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130F38C8-EB62-43EC-B3D5-B0847B154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971290"/>
              </p:ext>
            </p:extLst>
          </p:nvPr>
        </p:nvGraphicFramePr>
        <p:xfrm>
          <a:off x="1043608" y="938713"/>
          <a:ext cx="3240360" cy="237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姓名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是否下棋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张三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50837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王五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55655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马六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00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7C732D16-BEF7-41A8-8CA8-93D6F7D75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451119"/>
              </p:ext>
            </p:extLst>
          </p:nvPr>
        </p:nvGraphicFramePr>
        <p:xfrm>
          <a:off x="4819542" y="938713"/>
          <a:ext cx="3240360" cy="237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姓名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是否看书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张三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50837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王五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55655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马六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00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 advTm="34432">
    <p:split orient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1525905" y="356169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[</a:t>
            </a:r>
            <a:r>
              <a:rPr lang="zh-CN" altLang="en-US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填空</a:t>
            </a:r>
            <a:r>
              <a:rPr lang="en-US" altLang="zh-CN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1] </a:t>
            </a:r>
            <a:endParaRPr lang="zh-CN" altLang="en-US" sz="2600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6172200" y="5776999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作答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0" y="6484659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200">
                <a:solidFill>
                  <a:srgbClr val="F84F4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正常使用填空题需</a:t>
            </a:r>
            <a:r>
              <a:rPr lang="en-US" altLang="zh-CN" sz="1200">
                <a:solidFill>
                  <a:srgbClr val="F84F4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以上版本雨课堂</a:t>
            </a:r>
          </a:p>
        </p:txBody>
      </p:sp>
      <p:sp>
        <p:nvSpPr>
          <p:cNvPr id="18" name="Text Box 31">
            <a:extLst>
              <a:ext uri="{FF2B5EF4-FFF2-40B4-BE49-F238E27FC236}">
                <a16:creationId xmlns:a16="http://schemas.microsoft.com/office/drawing/2014/main" id="{3448368E-DCC6-4C1E-912B-006BF5E87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3536" y="3668241"/>
            <a:ext cx="18473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1" name="等于号 20"/>
          <p:cNvSpPr/>
          <p:nvPr/>
        </p:nvSpPr>
        <p:spPr>
          <a:xfrm>
            <a:off x="1237873" y="4480679"/>
            <a:ext cx="432048" cy="360040"/>
          </a:xfrm>
          <a:prstGeom prst="mathEqual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78581" y="4245200"/>
            <a:ext cx="259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行合计乘以列合计除以总数</a:t>
            </a:r>
          </a:p>
        </p:txBody>
      </p:sp>
      <p:graphicFrame>
        <p:nvGraphicFramePr>
          <p:cNvPr id="19" name="Group 4">
            <a:extLst>
              <a:ext uri="{FF2B5EF4-FFF2-40B4-BE49-F238E27FC236}">
                <a16:creationId xmlns:a16="http://schemas.microsoft.com/office/drawing/2014/main" id="{31CA03E6-1461-415D-86B5-8CBE50824B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6242333"/>
              </p:ext>
            </p:extLst>
          </p:nvPr>
        </p:nvGraphicFramePr>
        <p:xfrm>
          <a:off x="1114745" y="1050950"/>
          <a:ext cx="7150100" cy="1871663"/>
        </p:xfrm>
        <a:graphic>
          <a:graphicData uri="http://schemas.openxmlformats.org/drawingml/2006/table">
            <a:tbl>
              <a:tblPr/>
              <a:tblGrid>
                <a:gridCol w="260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4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0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086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Play chess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Not play chess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Sum (row)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5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Like science fiction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250(90)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200(360)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7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Not like science fiction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50(210)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1000(840)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1050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Sum(col.)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1200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1500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0EDE281E-7226-45B1-88FE-F29A157C547D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70392870"/>
              </p:ext>
            </p:extLst>
          </p:nvPr>
        </p:nvGraphicFramePr>
        <p:xfrm>
          <a:off x="2411730" y="3140968"/>
          <a:ext cx="432054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74" r:id="rId13" imgW="2057400" imgH="444500" progId="Equation.3">
                  <p:embed/>
                </p:oleObj>
              </mc:Choice>
              <mc:Fallback>
                <p:oleObj r:id="rId13" imgW="2057400" imgH="444500" progId="Equation.3">
                  <p:embed/>
                  <p:pic>
                    <p:nvPicPr>
                      <p:cNvPr id="3" name="对象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30" y="3140968"/>
                        <a:ext cx="4320540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0" name="TitleBackground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1" name="ColorBlock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填空题</a:t>
              </a:r>
            </a:p>
          </p:txBody>
        </p:sp>
        <p:sp>
          <p:nvSpPr>
            <p:cNvPr id="13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7" name="图片 6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574892635"/>
      </p:ext>
    </p:extLst>
  </p:cSld>
  <p:clrMapOvr>
    <a:masterClrMapping/>
  </p:clrMapOvr>
  <p:transition spd="med">
    <p:split orient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>
            <a:extLst>
              <a:ext uri="{FF2B5EF4-FFF2-40B4-BE49-F238E27FC236}">
                <a16:creationId xmlns:a16="http://schemas.microsoft.com/office/drawing/2014/main" id="{6FDF6644-C1B3-4ED4-AA90-267565500F1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125538"/>
            <a:ext cx="4038600" cy="4741862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endParaRPr lang="zh-CN" altLang="zh-CN" sz="28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endParaRPr lang="zh-CN" altLang="zh-CN" sz="28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aphicFrame>
        <p:nvGraphicFramePr>
          <p:cNvPr id="58401" name="Object 33">
            <a:extLst>
              <a:ext uri="{FF2B5EF4-FFF2-40B4-BE49-F238E27FC236}">
                <a16:creationId xmlns:a16="http://schemas.microsoft.com/office/drawing/2014/main" id="{8DA51817-16C5-4CEB-9408-7132ACC5E532}"/>
              </a:ext>
            </a:extLst>
          </p:cNvPr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302098994"/>
              </p:ext>
            </p:extLst>
          </p:nvPr>
        </p:nvGraphicFramePr>
        <p:xfrm>
          <a:off x="562928" y="4364207"/>
          <a:ext cx="8018145" cy="766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61" r:id="rId3" imgW="4381500" imgH="419100" progId="Equation.3">
                  <p:embed/>
                </p:oleObj>
              </mc:Choice>
              <mc:Fallback>
                <p:oleObj r:id="rId3" imgW="4381500" imgH="419100" progId="Equation.3">
                  <p:embed/>
                  <p:pic>
                    <p:nvPicPr>
                      <p:cNvPr id="58401" name="Object 33">
                        <a:extLst>
                          <a:ext uri="{FF2B5EF4-FFF2-40B4-BE49-F238E27FC236}">
                            <a16:creationId xmlns:a16="http://schemas.microsoft.com/office/drawing/2014/main" id="{8DA51817-16C5-4CEB-9408-7132ACC5E5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928" y="4364207"/>
                        <a:ext cx="8018145" cy="7669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99" name="Text Box 31">
            <a:extLst>
              <a:ext uri="{FF2B5EF4-FFF2-40B4-BE49-F238E27FC236}">
                <a16:creationId xmlns:a16="http://schemas.microsoft.com/office/drawing/2014/main" id="{3448368E-DCC6-4C1E-912B-006BF5E87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634" y="3017838"/>
            <a:ext cx="18473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8400" name="Rectangle 32">
            <a:extLst>
              <a:ext uri="{FF2B5EF4-FFF2-40B4-BE49-F238E27FC236}">
                <a16:creationId xmlns:a16="http://schemas.microsoft.com/office/drawing/2014/main" id="{40AF2466-546F-4240-B2D8-AB609ED1FA4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57200" y="5520416"/>
            <a:ext cx="8229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indent="0" algn="ctr">
              <a:buNone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这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表明，组中的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like_science_fiction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和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play_chess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相关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09FF913-452D-4BB4-A1D3-512C1833DB88}"/>
              </a:ext>
            </a:extLst>
          </p:cNvPr>
          <p:cNvSpPr txBox="1">
            <a:spLocks noChangeArrowheads="1"/>
          </p:cNvSpPr>
          <p:nvPr/>
        </p:nvSpPr>
        <p:spPr>
          <a:xfrm>
            <a:off x="755576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相关分析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el-GR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Χ</a:t>
            </a:r>
            <a:r>
              <a:rPr lang="el-GR" altLang="zh-CN" sz="2600" b="1" spc="50" baseline="30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</a:t>
            </a:r>
            <a:r>
              <a:rPr lang="el-GR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(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chi-square) test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举例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10" name="Group 4">
            <a:extLst>
              <a:ext uri="{FF2B5EF4-FFF2-40B4-BE49-F238E27FC236}">
                <a16:creationId xmlns:a16="http://schemas.microsoft.com/office/drawing/2014/main" id="{54FFA9C4-AAD8-4042-B137-C210B83726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704872"/>
              </p:ext>
            </p:extLst>
          </p:nvPr>
        </p:nvGraphicFramePr>
        <p:xfrm>
          <a:off x="1114745" y="1050950"/>
          <a:ext cx="7150100" cy="1871663"/>
        </p:xfrm>
        <a:graphic>
          <a:graphicData uri="http://schemas.openxmlformats.org/drawingml/2006/table">
            <a:tbl>
              <a:tblPr/>
              <a:tblGrid>
                <a:gridCol w="260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4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0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086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Play chess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Not play chess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Sum (row)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5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Like science fiction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250(90)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200(360)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7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Not like science fiction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50(210)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1000(840)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1050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Sum(col.)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1200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1500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BE11090F-CAC6-4C83-BE7D-CADED2635794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834820825"/>
              </p:ext>
            </p:extLst>
          </p:nvPr>
        </p:nvGraphicFramePr>
        <p:xfrm>
          <a:off x="2411730" y="3140968"/>
          <a:ext cx="432054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62" r:id="rId5" imgW="2057400" imgH="444500" progId="Equation.3">
                  <p:embed/>
                </p:oleObj>
              </mc:Choice>
              <mc:Fallback>
                <p:oleObj r:id="rId5" imgW="2057400" imgH="444500" progId="Equation.3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0EDE281E-7226-45B1-88FE-F29A157C547D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30" y="3140968"/>
                        <a:ext cx="4320540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622727"/>
      </p:ext>
    </p:extLst>
  </p:cSld>
  <p:clrMapOvr>
    <a:masterClrMapping/>
  </p:clrMapOvr>
  <p:transition spd="med" advTm="34432">
    <p:split orient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>
            <a:extLst>
              <a:ext uri="{FF2B5EF4-FFF2-40B4-BE49-F238E27FC236}">
                <a16:creationId xmlns:a16="http://schemas.microsoft.com/office/drawing/2014/main" id="{6FDF6644-C1B3-4ED4-AA90-267565500F1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125538"/>
            <a:ext cx="4038600" cy="4741862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endParaRPr lang="zh-CN" altLang="zh-CN" sz="28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endParaRPr lang="zh-CN" altLang="zh-CN" sz="28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7A781DF-088A-423F-9EE6-A847E724563D}"/>
              </a:ext>
            </a:extLst>
          </p:cNvPr>
          <p:cNvSpPr txBox="1">
            <a:spLocks noChangeArrowheads="1"/>
          </p:cNvSpPr>
          <p:nvPr/>
        </p:nvSpPr>
        <p:spPr>
          <a:xfrm>
            <a:off x="755576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相关分析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相关性数据集成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8803B19-AA1D-4289-AD5F-B83ADCCFF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208713"/>
              </p:ext>
            </p:extLst>
          </p:nvPr>
        </p:nvGraphicFramePr>
        <p:xfrm>
          <a:off x="1043608" y="938713"/>
          <a:ext cx="3240360" cy="237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姓名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是否下棋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张三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50837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王五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55655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马六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00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56FD3FD-1138-49F5-BF45-01BCF30EA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375388"/>
              </p:ext>
            </p:extLst>
          </p:nvPr>
        </p:nvGraphicFramePr>
        <p:xfrm>
          <a:off x="4819542" y="938713"/>
          <a:ext cx="3240360" cy="237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姓名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是否看书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张三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50837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王五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55655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马六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00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374D8B5-7DD6-4060-B375-D7B154A2A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082890"/>
              </p:ext>
            </p:extLst>
          </p:nvPr>
        </p:nvGraphicFramePr>
        <p:xfrm>
          <a:off x="2677652" y="4209682"/>
          <a:ext cx="3788696" cy="237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4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姓名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是否兴趣爱好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张三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50837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王五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55655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马六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00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右大括号 14">
            <a:extLst>
              <a:ext uri="{FF2B5EF4-FFF2-40B4-BE49-F238E27FC236}">
                <a16:creationId xmlns:a16="http://schemas.microsoft.com/office/drawing/2014/main" id="{0F72FD40-510A-4D48-A7FC-DEF8C8B2AF6D}"/>
              </a:ext>
            </a:extLst>
          </p:cNvPr>
          <p:cNvSpPr/>
          <p:nvPr/>
        </p:nvSpPr>
        <p:spPr>
          <a:xfrm rot="5400000">
            <a:off x="4482000" y="1663978"/>
            <a:ext cx="180000" cy="3744000"/>
          </a:xfrm>
          <a:prstGeom prst="rightBrace">
            <a:avLst>
              <a:gd name="adj1" fmla="val 78978"/>
              <a:gd name="adj2" fmla="val 50901"/>
            </a:avLst>
          </a:prstGeom>
          <a:ln w="19050">
            <a:solidFill>
              <a:srgbClr val="FF6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2AF0F2FC-1341-42F2-AA9F-B5A88D12CF2E}"/>
              </a:ext>
            </a:extLst>
          </p:cNvPr>
          <p:cNvSpPr txBox="1"/>
          <p:nvPr/>
        </p:nvSpPr>
        <p:spPr>
          <a:xfrm>
            <a:off x="2677652" y="3789040"/>
            <a:ext cx="3788696" cy="400110"/>
          </a:xfrm>
          <a:prstGeom prst="rect">
            <a:avLst/>
          </a:prstGeom>
          <a:solidFill>
            <a:srgbClr val="1354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数据集成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736434"/>
      </p:ext>
    </p:extLst>
  </p:cSld>
  <p:clrMapOvr>
    <a:masterClrMapping/>
  </p:clrMapOvr>
  <p:transition spd="med" advTm="34432">
    <p:split orient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8469AC32-2A6E-42F3-86DF-F475CA5517C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55576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2.5 </a:t>
            </a:r>
            <a:r>
              <a:rPr lang="zh-CN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相关分析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（连续变量）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D79680C-8246-43A5-BD98-C3BE95B5A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846989"/>
              </p:ext>
            </p:extLst>
          </p:nvPr>
        </p:nvGraphicFramePr>
        <p:xfrm>
          <a:off x="1115616" y="1437699"/>
          <a:ext cx="3240360" cy="4439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7915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姓名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病人数目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7915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长沙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dirty="0"/>
                        <a:t>30000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50837"/>
                  </a:ext>
                </a:extLst>
              </a:tr>
              <a:tr h="887915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武汉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dirty="0"/>
                        <a:t>50000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55655"/>
                  </a:ext>
                </a:extLst>
              </a:tr>
              <a:tr h="887915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广州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dirty="0"/>
                        <a:t>80000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79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40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66A21A9-765F-49C9-9D52-515884D90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575742"/>
              </p:ext>
            </p:extLst>
          </p:nvPr>
        </p:nvGraphicFramePr>
        <p:xfrm>
          <a:off x="4891550" y="1437699"/>
          <a:ext cx="3240360" cy="4439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7915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姓名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小偷数目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7915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长沙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dirty="0"/>
                        <a:t>2000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50837"/>
                  </a:ext>
                </a:extLst>
              </a:tr>
              <a:tr h="887915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武汉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dirty="0"/>
                        <a:t>3500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55655"/>
                  </a:ext>
                </a:extLst>
              </a:tr>
              <a:tr h="887915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广州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dirty="0"/>
                        <a:t>6000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79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40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9050593"/>
      </p:ext>
    </p:extLst>
  </p:cSld>
  <p:clrMapOvr>
    <a:masterClrMapping/>
  </p:clrMapOvr>
  <p:transition spd="med" advTm="47136">
    <p:split orient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>
            <a:extLst>
              <a:ext uri="{FF2B5EF4-FFF2-40B4-BE49-F238E27FC236}">
                <a16:creationId xmlns:a16="http://schemas.microsoft.com/office/drawing/2014/main" id="{C649555A-A62B-4877-9E49-21F80260EDC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2000" y="756000"/>
            <a:ext cx="8639175" cy="279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相关系数（也称为皮尔逊相关系数）</a:t>
            </a:r>
          </a:p>
          <a:p>
            <a:pPr marL="360000" indent="-360000" algn="just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其中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是元组的数目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，而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p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q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是</a:t>
            </a:r>
            <a:r>
              <a:rPr lang="zh-CN" altLang="en-US" sz="24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各自属性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的具体值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 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σ</a:t>
            </a:r>
            <a:r>
              <a:rPr lang="en-US" altLang="zh-CN" sz="2400" baseline="-25000" err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p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和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σ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q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是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各自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的标准偏差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59396" name="Object 4">
            <a:extLst>
              <a:ext uri="{FF2B5EF4-FFF2-40B4-BE49-F238E27FC236}">
                <a16:creationId xmlns:a16="http://schemas.microsoft.com/office/drawing/2014/main" id="{EE766F50-B781-4159-BF84-0A63C17E096F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63825327"/>
              </p:ext>
            </p:extLst>
          </p:nvPr>
        </p:nvGraphicFramePr>
        <p:xfrm>
          <a:off x="1726784" y="1412776"/>
          <a:ext cx="5448983" cy="1084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61" r:id="rId3" imgW="2488120" imgH="495085" progId="Equation.3">
                  <p:embed/>
                </p:oleObj>
              </mc:Choice>
              <mc:Fallback>
                <p:oleObj r:id="rId3" imgW="2488120" imgH="495085" progId="Equation.3">
                  <p:embed/>
                  <p:pic>
                    <p:nvPicPr>
                      <p:cNvPr id="59396" name="Object 4">
                        <a:extLst>
                          <a:ext uri="{FF2B5EF4-FFF2-40B4-BE49-F238E27FC236}">
                            <a16:creationId xmlns:a16="http://schemas.microsoft.com/office/drawing/2014/main" id="{EE766F50-B781-4159-BF84-0A63C17E09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6784" y="1412776"/>
                        <a:ext cx="5448983" cy="10842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ACBC1F9E-5F22-462E-98CF-8DA2B3670592}"/>
              </a:ext>
            </a:extLst>
          </p:cNvPr>
          <p:cNvSpPr txBox="1">
            <a:spLocks noChangeArrowheads="1"/>
          </p:cNvSpPr>
          <p:nvPr/>
        </p:nvSpPr>
        <p:spPr>
          <a:xfrm>
            <a:off x="755576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2.5 </a:t>
            </a:r>
            <a:r>
              <a:rPr lang="zh-CN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相关分析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03987D9-7518-4601-96EB-C56B484C8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370249"/>
              </p:ext>
            </p:extLst>
          </p:nvPr>
        </p:nvGraphicFramePr>
        <p:xfrm>
          <a:off x="1115616" y="3733006"/>
          <a:ext cx="3240360" cy="2799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姓名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病人数目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长沙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30000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50837"/>
                  </a:ext>
                </a:extLst>
              </a:tr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武汉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50000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55655"/>
                  </a:ext>
                </a:extLst>
              </a:tr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广州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80000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9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00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1252130-CE37-4CF7-9952-E943871FE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592590"/>
              </p:ext>
            </p:extLst>
          </p:nvPr>
        </p:nvGraphicFramePr>
        <p:xfrm>
          <a:off x="4891550" y="3733006"/>
          <a:ext cx="3240360" cy="2799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姓名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小偷数目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长沙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2000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50837"/>
                  </a:ext>
                </a:extLst>
              </a:tr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武汉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3500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55655"/>
                  </a:ext>
                </a:extLst>
              </a:tr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广州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6000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9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00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 advTm="45152">
    <p:split orient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>
            <a:extLst>
              <a:ext uri="{FF2B5EF4-FFF2-40B4-BE49-F238E27FC236}">
                <a16:creationId xmlns:a16="http://schemas.microsoft.com/office/drawing/2014/main" id="{C649555A-A62B-4877-9E49-21F80260EDC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2000" y="756000"/>
            <a:ext cx="8639175" cy="279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相关系数（也称为皮尔逊相关系数）</a:t>
            </a:r>
          </a:p>
          <a:p>
            <a:pPr marL="360000" indent="-360000" algn="just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其中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是元组的数目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，而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p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q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是</a:t>
            </a:r>
            <a:r>
              <a:rPr lang="zh-CN" altLang="en-US" sz="24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各自属性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的具体值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 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σ</a:t>
            </a:r>
            <a:r>
              <a:rPr lang="en-US" altLang="zh-CN" sz="2400" baseline="-25000" err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p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和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σ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q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是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各自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的标准偏差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59396" name="Object 4">
            <a:extLst>
              <a:ext uri="{FF2B5EF4-FFF2-40B4-BE49-F238E27FC236}">
                <a16:creationId xmlns:a16="http://schemas.microsoft.com/office/drawing/2014/main" id="{EE766F50-B781-4159-BF84-0A63C17E096F}"/>
              </a:ext>
            </a:extLst>
          </p:cNvPr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726784" y="1412776"/>
          <a:ext cx="5448983" cy="1084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21" r:id="rId3" imgW="2488120" imgH="495085" progId="Equation.3">
                  <p:embed/>
                </p:oleObj>
              </mc:Choice>
              <mc:Fallback>
                <p:oleObj r:id="rId3" imgW="2488120" imgH="495085" progId="Equation.3">
                  <p:embed/>
                  <p:pic>
                    <p:nvPicPr>
                      <p:cNvPr id="59396" name="Object 4">
                        <a:extLst>
                          <a:ext uri="{FF2B5EF4-FFF2-40B4-BE49-F238E27FC236}">
                            <a16:creationId xmlns:a16="http://schemas.microsoft.com/office/drawing/2014/main" id="{EE766F50-B781-4159-BF84-0A63C17E09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6784" y="1412776"/>
                        <a:ext cx="5448983" cy="10842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ACBC1F9E-5F22-462E-98CF-8DA2B3670592}"/>
              </a:ext>
            </a:extLst>
          </p:cNvPr>
          <p:cNvSpPr txBox="1">
            <a:spLocks noChangeArrowheads="1"/>
          </p:cNvSpPr>
          <p:nvPr/>
        </p:nvSpPr>
        <p:spPr>
          <a:xfrm>
            <a:off x="755576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2.5 </a:t>
            </a:r>
            <a:r>
              <a:rPr lang="zh-CN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相关分析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03987D9-7518-4601-96EB-C56B484C80C3}"/>
              </a:ext>
            </a:extLst>
          </p:cNvPr>
          <p:cNvGraphicFramePr>
            <a:graphicFrameLocks noGrp="1"/>
          </p:cNvGraphicFramePr>
          <p:nvPr/>
        </p:nvGraphicFramePr>
        <p:xfrm>
          <a:off x="1115616" y="3733006"/>
          <a:ext cx="3240360" cy="2799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姓名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病人数目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长沙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30000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50837"/>
                  </a:ext>
                </a:extLst>
              </a:tr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武汉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50000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55655"/>
                  </a:ext>
                </a:extLst>
              </a:tr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广州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80000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9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00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1252130-CE37-4CF7-9952-E943871FEC5E}"/>
              </a:ext>
            </a:extLst>
          </p:cNvPr>
          <p:cNvGraphicFramePr>
            <a:graphicFrameLocks noGrp="1"/>
          </p:cNvGraphicFramePr>
          <p:nvPr/>
        </p:nvGraphicFramePr>
        <p:xfrm>
          <a:off x="4891550" y="3733006"/>
          <a:ext cx="3240360" cy="2799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姓名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小偷数目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长沙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2000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50837"/>
                  </a:ext>
                </a:extLst>
              </a:tr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武汉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3500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55655"/>
                  </a:ext>
                </a:extLst>
              </a:tr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广州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6000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9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00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6CE12CE7-7507-4F3B-B031-877066EC4CBA}"/>
              </a:ext>
            </a:extLst>
          </p:cNvPr>
          <p:cNvSpPr/>
          <p:nvPr/>
        </p:nvSpPr>
        <p:spPr>
          <a:xfrm>
            <a:off x="2955550" y="1434291"/>
            <a:ext cx="1903726" cy="504000"/>
          </a:xfrm>
          <a:prstGeom prst="rect">
            <a:avLst/>
          </a:prstGeom>
          <a:noFill/>
          <a:ln>
            <a:solidFill>
              <a:srgbClr val="FF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FE6A03B-0683-4722-8918-3BF16E7B13B4}"/>
              </a:ext>
            </a:extLst>
          </p:cNvPr>
          <p:cNvSpPr/>
          <p:nvPr/>
        </p:nvSpPr>
        <p:spPr>
          <a:xfrm>
            <a:off x="3896654" y="2639656"/>
            <a:ext cx="3400891" cy="504610"/>
          </a:xfrm>
          <a:prstGeom prst="rect">
            <a:avLst/>
          </a:prstGeom>
          <a:noFill/>
          <a:ln>
            <a:solidFill>
              <a:srgbClr val="FF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898628"/>
      </p:ext>
    </p:extLst>
  </p:cSld>
  <p:clrMapOvr>
    <a:masterClrMapping/>
  </p:clrMapOvr>
  <p:transition spd="med" advTm="45152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7DE99B64-3B9B-4BEE-8809-FCF3BD304B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数据质量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EE4B037-6952-48F4-BD40-FCD68722813E}"/>
              </a:ext>
            </a:extLst>
          </p:cNvPr>
          <p:cNvGrpSpPr/>
          <p:nvPr/>
        </p:nvGrpSpPr>
        <p:grpSpPr>
          <a:xfrm>
            <a:off x="1979712" y="980728"/>
            <a:ext cx="5184576" cy="5412095"/>
            <a:chOff x="2481762" y="1247034"/>
            <a:chExt cx="4180476" cy="4363932"/>
          </a:xfrm>
        </p:grpSpPr>
        <p:sp>
          <p:nvSpPr>
            <p:cNvPr id="4" name="Hexagon 11">
              <a:extLst>
                <a:ext uri="{FF2B5EF4-FFF2-40B4-BE49-F238E27FC236}">
                  <a16:creationId xmlns:a16="http://schemas.microsoft.com/office/drawing/2014/main" id="{4F44C79B-DB7A-4A78-A932-661927304908}"/>
                </a:ext>
              </a:extLst>
            </p:cNvPr>
            <p:cNvSpPr/>
            <p:nvPr/>
          </p:nvSpPr>
          <p:spPr>
            <a:xfrm rot="1800000">
              <a:off x="3811684" y="4294772"/>
              <a:ext cx="1526787" cy="1316194"/>
            </a:xfrm>
            <a:prstGeom prst="hexagon">
              <a:avLst>
                <a:gd name="adj" fmla="val 29040"/>
                <a:gd name="vf" fmla="val 115470"/>
              </a:avLst>
            </a:prstGeom>
            <a:solidFill>
              <a:srgbClr val="13548C"/>
            </a:solidFill>
            <a:ln w="98425" cmpd="thickThin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" name="Hexagon 2">
              <a:extLst>
                <a:ext uri="{FF2B5EF4-FFF2-40B4-BE49-F238E27FC236}">
                  <a16:creationId xmlns:a16="http://schemas.microsoft.com/office/drawing/2014/main" id="{89428D15-E8E4-4508-A772-EDAD3948C0B7}"/>
                </a:ext>
              </a:extLst>
            </p:cNvPr>
            <p:cNvSpPr/>
            <p:nvPr/>
          </p:nvSpPr>
          <p:spPr>
            <a:xfrm rot="1800000">
              <a:off x="3805528" y="1247034"/>
              <a:ext cx="1526787" cy="1316194"/>
            </a:xfrm>
            <a:prstGeom prst="hexagon">
              <a:avLst>
                <a:gd name="adj" fmla="val 29040"/>
                <a:gd name="vf" fmla="val 115470"/>
              </a:avLst>
            </a:prstGeom>
            <a:solidFill>
              <a:srgbClr val="0070C0"/>
            </a:solidFill>
            <a:ln w="98425" cmpd="thickThin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" name="Hexagon 9">
              <a:extLst>
                <a:ext uri="{FF2B5EF4-FFF2-40B4-BE49-F238E27FC236}">
                  <a16:creationId xmlns:a16="http://schemas.microsoft.com/office/drawing/2014/main" id="{D4F1429B-AA29-47F6-81CB-DB682340BA7F}"/>
                </a:ext>
              </a:extLst>
            </p:cNvPr>
            <p:cNvSpPr/>
            <p:nvPr/>
          </p:nvSpPr>
          <p:spPr>
            <a:xfrm rot="1800000">
              <a:off x="5135451" y="2010508"/>
              <a:ext cx="1526787" cy="1316194"/>
            </a:xfrm>
            <a:prstGeom prst="hexagon">
              <a:avLst>
                <a:gd name="adj" fmla="val 29040"/>
                <a:gd name="vf" fmla="val 115470"/>
              </a:avLst>
            </a:prstGeom>
            <a:solidFill>
              <a:srgbClr val="13548C"/>
            </a:solidFill>
            <a:ln w="98425" cmpd="thickThin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Hexagon 10">
              <a:extLst>
                <a:ext uri="{FF2B5EF4-FFF2-40B4-BE49-F238E27FC236}">
                  <a16:creationId xmlns:a16="http://schemas.microsoft.com/office/drawing/2014/main" id="{5E3507EF-5081-4D0A-A8A4-A10F9A1A2C2A}"/>
                </a:ext>
              </a:extLst>
            </p:cNvPr>
            <p:cNvSpPr/>
            <p:nvPr/>
          </p:nvSpPr>
          <p:spPr>
            <a:xfrm rot="1800000">
              <a:off x="5135451" y="3537456"/>
              <a:ext cx="1526787" cy="1316194"/>
            </a:xfrm>
            <a:prstGeom prst="hexagon">
              <a:avLst>
                <a:gd name="adj" fmla="val 29040"/>
                <a:gd name="vf" fmla="val 115470"/>
              </a:avLst>
            </a:prstGeom>
            <a:solidFill>
              <a:srgbClr val="0070C0"/>
            </a:solidFill>
            <a:ln w="98425" cmpd="thickThin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" name="Hexagon 13">
              <a:extLst>
                <a:ext uri="{FF2B5EF4-FFF2-40B4-BE49-F238E27FC236}">
                  <a16:creationId xmlns:a16="http://schemas.microsoft.com/office/drawing/2014/main" id="{6B92A3B1-6D27-4742-BD7A-A82F2EA22A8C}"/>
                </a:ext>
              </a:extLst>
            </p:cNvPr>
            <p:cNvSpPr/>
            <p:nvPr/>
          </p:nvSpPr>
          <p:spPr>
            <a:xfrm rot="1800000">
              <a:off x="2481763" y="2010509"/>
              <a:ext cx="1526787" cy="1316194"/>
            </a:xfrm>
            <a:prstGeom prst="hexagon">
              <a:avLst>
                <a:gd name="adj" fmla="val 29040"/>
                <a:gd name="vf" fmla="val 115470"/>
              </a:avLst>
            </a:prstGeom>
            <a:solidFill>
              <a:srgbClr val="13548C"/>
            </a:solidFill>
            <a:ln w="98425" cmpd="thickThin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" name="Hexagon 14">
              <a:extLst>
                <a:ext uri="{FF2B5EF4-FFF2-40B4-BE49-F238E27FC236}">
                  <a16:creationId xmlns:a16="http://schemas.microsoft.com/office/drawing/2014/main" id="{896EA741-1D38-49B5-87E7-D585FB330FF5}"/>
                </a:ext>
              </a:extLst>
            </p:cNvPr>
            <p:cNvSpPr/>
            <p:nvPr/>
          </p:nvSpPr>
          <p:spPr>
            <a:xfrm rot="1800000">
              <a:off x="2481762" y="3537456"/>
              <a:ext cx="1526787" cy="1316194"/>
            </a:xfrm>
            <a:prstGeom prst="hexagon">
              <a:avLst>
                <a:gd name="adj" fmla="val 29040"/>
                <a:gd name="vf" fmla="val 115470"/>
              </a:avLst>
            </a:prstGeom>
            <a:solidFill>
              <a:srgbClr val="0070C0"/>
            </a:solidFill>
            <a:ln w="98425" cmpd="thickThin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TextBox 61">
              <a:extLst>
                <a:ext uri="{FF2B5EF4-FFF2-40B4-BE49-F238E27FC236}">
                  <a16:creationId xmlns:a16="http://schemas.microsoft.com/office/drawing/2014/main" id="{62CEDE04-3FCC-443E-85A2-C06364209BBB}"/>
                </a:ext>
              </a:extLst>
            </p:cNvPr>
            <p:cNvSpPr txBox="1"/>
            <p:nvPr/>
          </p:nvSpPr>
          <p:spPr>
            <a:xfrm>
              <a:off x="4002090" y="1708847"/>
              <a:ext cx="1133664" cy="39256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>
                  <a:solidFill>
                    <a:srgbClr val="FEFEFE"/>
                  </a:solidFill>
                  <a:latin typeface="+mn-ea"/>
                  <a:cs typeface="Montserrat" panose="02000505000000020004" charset="0"/>
                </a:rPr>
                <a:t>准确性</a:t>
              </a:r>
            </a:p>
          </p:txBody>
        </p:sp>
        <p:sp>
          <p:nvSpPr>
            <p:cNvPr id="25" name="TextBox 61">
              <a:extLst>
                <a:ext uri="{FF2B5EF4-FFF2-40B4-BE49-F238E27FC236}">
                  <a16:creationId xmlns:a16="http://schemas.microsoft.com/office/drawing/2014/main" id="{3B7E52EF-2968-45D6-9DEA-2DEFA8CAD7EA}"/>
                </a:ext>
              </a:extLst>
            </p:cNvPr>
            <p:cNvSpPr txBox="1"/>
            <p:nvPr/>
          </p:nvSpPr>
          <p:spPr>
            <a:xfrm>
              <a:off x="5332013" y="2477411"/>
              <a:ext cx="1133664" cy="39256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>
                  <a:solidFill>
                    <a:srgbClr val="FEFEFE"/>
                  </a:solidFill>
                  <a:latin typeface="+mn-ea"/>
                  <a:cs typeface="Montserrat" panose="02000505000000020004" charset="0"/>
                </a:rPr>
                <a:t>完整性</a:t>
              </a:r>
            </a:p>
          </p:txBody>
        </p:sp>
        <p:sp>
          <p:nvSpPr>
            <p:cNvPr id="26" name="TextBox 61">
              <a:extLst>
                <a:ext uri="{FF2B5EF4-FFF2-40B4-BE49-F238E27FC236}">
                  <a16:creationId xmlns:a16="http://schemas.microsoft.com/office/drawing/2014/main" id="{DEDC4F92-CB0D-4EF4-B7B4-F9B74FB98FE7}"/>
                </a:ext>
              </a:extLst>
            </p:cNvPr>
            <p:cNvSpPr txBox="1"/>
            <p:nvPr/>
          </p:nvSpPr>
          <p:spPr>
            <a:xfrm>
              <a:off x="5332013" y="3999269"/>
              <a:ext cx="1133664" cy="39256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>
                  <a:solidFill>
                    <a:srgbClr val="FEFEFE"/>
                  </a:solidFill>
                  <a:latin typeface="+mn-ea"/>
                  <a:cs typeface="Montserrat" panose="02000505000000020004" charset="0"/>
                </a:rPr>
                <a:t>一致性</a:t>
              </a:r>
            </a:p>
          </p:txBody>
        </p:sp>
        <p:sp>
          <p:nvSpPr>
            <p:cNvPr id="27" name="TextBox 61">
              <a:extLst>
                <a:ext uri="{FF2B5EF4-FFF2-40B4-BE49-F238E27FC236}">
                  <a16:creationId xmlns:a16="http://schemas.microsoft.com/office/drawing/2014/main" id="{95364517-B74C-4F34-B137-503FD30A6AA5}"/>
                </a:ext>
              </a:extLst>
            </p:cNvPr>
            <p:cNvSpPr txBox="1"/>
            <p:nvPr/>
          </p:nvSpPr>
          <p:spPr>
            <a:xfrm>
              <a:off x="2678325" y="2477411"/>
              <a:ext cx="1133664" cy="39256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>
                  <a:solidFill>
                    <a:srgbClr val="FEFEFE"/>
                  </a:solidFill>
                  <a:latin typeface="+mn-ea"/>
                  <a:cs typeface="Montserrat" panose="02000505000000020004" charset="0"/>
                </a:rPr>
                <a:t>解释性</a:t>
              </a:r>
            </a:p>
          </p:txBody>
        </p:sp>
        <p:sp>
          <p:nvSpPr>
            <p:cNvPr id="28" name="TextBox 61">
              <a:extLst>
                <a:ext uri="{FF2B5EF4-FFF2-40B4-BE49-F238E27FC236}">
                  <a16:creationId xmlns:a16="http://schemas.microsoft.com/office/drawing/2014/main" id="{646971B9-FA10-4484-A717-CF13BA376CBD}"/>
                </a:ext>
              </a:extLst>
            </p:cNvPr>
            <p:cNvSpPr txBox="1"/>
            <p:nvPr/>
          </p:nvSpPr>
          <p:spPr>
            <a:xfrm>
              <a:off x="2678325" y="3999269"/>
              <a:ext cx="1133664" cy="39256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>
                  <a:solidFill>
                    <a:srgbClr val="FEFEFE"/>
                  </a:solidFill>
                  <a:latin typeface="+mn-ea"/>
                  <a:cs typeface="Montserrat" panose="02000505000000020004" charset="0"/>
                </a:rPr>
                <a:t>可信性</a:t>
              </a:r>
            </a:p>
          </p:txBody>
        </p:sp>
        <p:sp>
          <p:nvSpPr>
            <p:cNvPr id="29" name="TextBox 61">
              <a:extLst>
                <a:ext uri="{FF2B5EF4-FFF2-40B4-BE49-F238E27FC236}">
                  <a16:creationId xmlns:a16="http://schemas.microsoft.com/office/drawing/2014/main" id="{38B7F2DA-877E-45CE-BB41-C1661239DC2C}"/>
                </a:ext>
              </a:extLst>
            </p:cNvPr>
            <p:cNvSpPr txBox="1"/>
            <p:nvPr/>
          </p:nvSpPr>
          <p:spPr>
            <a:xfrm>
              <a:off x="4002090" y="4756585"/>
              <a:ext cx="1133664" cy="39256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>
                  <a:solidFill>
                    <a:srgbClr val="FEFEFE"/>
                  </a:solidFill>
                  <a:latin typeface="+mn-ea"/>
                  <a:cs typeface="Montserrat" panose="02000505000000020004" charset="0"/>
                </a:rPr>
                <a:t>合时性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703A4263-AE6F-459B-A38D-472D30EAFDBD}"/>
              </a:ext>
            </a:extLst>
          </p:cNvPr>
          <p:cNvSpPr/>
          <p:nvPr/>
        </p:nvSpPr>
        <p:spPr>
          <a:xfrm>
            <a:off x="3347823" y="3050302"/>
            <a:ext cx="245598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rgbClr val="FF6600"/>
              </a:buClr>
              <a:buSzPct val="80000"/>
            </a:pP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被广泛接受</a:t>
            </a:r>
            <a:endParaRPr lang="en-US" altLang="zh-CN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algn="ctr">
              <a:spcBef>
                <a:spcPts val="600"/>
              </a:spcBef>
              <a:buClr>
                <a:srgbClr val="FF6600"/>
              </a:buClr>
              <a:buSzPct val="80000"/>
            </a:pP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的数据质量</a:t>
            </a:r>
            <a:endParaRPr lang="en-US" altLang="zh-CN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algn="ctr">
              <a:spcBef>
                <a:spcPts val="600"/>
              </a:spcBef>
              <a:buClr>
                <a:srgbClr val="FF6600"/>
              </a:buClr>
              <a:buSzPct val="80000"/>
            </a:pP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测量标准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 advTm="16672">
    <p:split orient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>
            <a:extLst>
              <a:ext uri="{FF2B5EF4-FFF2-40B4-BE49-F238E27FC236}">
                <a16:creationId xmlns:a16="http://schemas.microsoft.com/office/drawing/2014/main" id="{C649555A-A62B-4877-9E49-21F80260EDC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2000" y="756000"/>
            <a:ext cx="8639175" cy="279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相关系数（也称为皮尔逊相关系数）</a:t>
            </a:r>
          </a:p>
          <a:p>
            <a:pPr marL="360000" indent="-360000" algn="just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其中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是元组的数目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，而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p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q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是</a:t>
            </a:r>
            <a:r>
              <a:rPr lang="zh-CN" altLang="en-US" sz="24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各自属性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的具体值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 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σ</a:t>
            </a:r>
            <a:r>
              <a:rPr lang="en-US" altLang="zh-CN" sz="2400" baseline="-25000" err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p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和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σ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q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是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各自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的标准偏差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59396" name="Object 4">
            <a:extLst>
              <a:ext uri="{FF2B5EF4-FFF2-40B4-BE49-F238E27FC236}">
                <a16:creationId xmlns:a16="http://schemas.microsoft.com/office/drawing/2014/main" id="{EE766F50-B781-4159-BF84-0A63C17E096F}"/>
              </a:ext>
            </a:extLst>
          </p:cNvPr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726784" y="1412776"/>
          <a:ext cx="5448983" cy="1084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46" r:id="rId3" imgW="2488120" imgH="495085" progId="Equation.3">
                  <p:embed/>
                </p:oleObj>
              </mc:Choice>
              <mc:Fallback>
                <p:oleObj r:id="rId3" imgW="2488120" imgH="495085" progId="Equation.3">
                  <p:embed/>
                  <p:pic>
                    <p:nvPicPr>
                      <p:cNvPr id="59396" name="Object 4">
                        <a:extLst>
                          <a:ext uri="{FF2B5EF4-FFF2-40B4-BE49-F238E27FC236}">
                            <a16:creationId xmlns:a16="http://schemas.microsoft.com/office/drawing/2014/main" id="{EE766F50-B781-4159-BF84-0A63C17E09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6784" y="1412776"/>
                        <a:ext cx="5448983" cy="10842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ACBC1F9E-5F22-462E-98CF-8DA2B3670592}"/>
              </a:ext>
            </a:extLst>
          </p:cNvPr>
          <p:cNvSpPr txBox="1">
            <a:spLocks noChangeArrowheads="1"/>
          </p:cNvSpPr>
          <p:nvPr/>
        </p:nvSpPr>
        <p:spPr>
          <a:xfrm>
            <a:off x="755576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2.5 </a:t>
            </a:r>
            <a:r>
              <a:rPr lang="zh-CN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相关分析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03987D9-7518-4601-96EB-C56B484C80C3}"/>
              </a:ext>
            </a:extLst>
          </p:cNvPr>
          <p:cNvGraphicFramePr>
            <a:graphicFrameLocks noGrp="1"/>
          </p:cNvGraphicFramePr>
          <p:nvPr/>
        </p:nvGraphicFramePr>
        <p:xfrm>
          <a:off x="1115616" y="3733006"/>
          <a:ext cx="3240360" cy="2799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姓名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病人数目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长沙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30000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50837"/>
                  </a:ext>
                </a:extLst>
              </a:tr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武汉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50000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55655"/>
                  </a:ext>
                </a:extLst>
              </a:tr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广州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80000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9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00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1252130-CE37-4CF7-9952-E943871FEC5E}"/>
              </a:ext>
            </a:extLst>
          </p:cNvPr>
          <p:cNvGraphicFramePr>
            <a:graphicFrameLocks noGrp="1"/>
          </p:cNvGraphicFramePr>
          <p:nvPr/>
        </p:nvGraphicFramePr>
        <p:xfrm>
          <a:off x="4891550" y="3733006"/>
          <a:ext cx="3240360" cy="2799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姓名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小偷数目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长沙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2000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50837"/>
                  </a:ext>
                </a:extLst>
              </a:tr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武汉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3500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55655"/>
                  </a:ext>
                </a:extLst>
              </a:tr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广州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6000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9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00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6CE12CE7-7507-4F3B-B031-877066EC4CBA}"/>
              </a:ext>
            </a:extLst>
          </p:cNvPr>
          <p:cNvSpPr/>
          <p:nvPr/>
        </p:nvSpPr>
        <p:spPr>
          <a:xfrm>
            <a:off x="2536791" y="1466565"/>
            <a:ext cx="440275" cy="504000"/>
          </a:xfrm>
          <a:prstGeom prst="rect">
            <a:avLst/>
          </a:prstGeom>
          <a:noFill/>
          <a:ln>
            <a:solidFill>
              <a:srgbClr val="FF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FE6A03B-0683-4722-8918-3BF16E7B13B4}"/>
              </a:ext>
            </a:extLst>
          </p:cNvPr>
          <p:cNvSpPr/>
          <p:nvPr/>
        </p:nvSpPr>
        <p:spPr>
          <a:xfrm>
            <a:off x="1276621" y="2628898"/>
            <a:ext cx="2071244" cy="504610"/>
          </a:xfrm>
          <a:prstGeom prst="rect">
            <a:avLst/>
          </a:prstGeom>
          <a:noFill/>
          <a:ln>
            <a:solidFill>
              <a:srgbClr val="FF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834693"/>
      </p:ext>
    </p:extLst>
  </p:cSld>
  <p:clrMapOvr>
    <a:masterClrMapping/>
  </p:clrMapOvr>
  <p:transition spd="med" advTm="45152">
    <p:split orient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>
            <a:extLst>
              <a:ext uri="{FF2B5EF4-FFF2-40B4-BE49-F238E27FC236}">
                <a16:creationId xmlns:a16="http://schemas.microsoft.com/office/drawing/2014/main" id="{C649555A-A62B-4877-9E49-21F80260EDC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2000" y="756000"/>
            <a:ext cx="8639175" cy="279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相关系数（也称为皮尔逊相关系数）</a:t>
            </a:r>
          </a:p>
          <a:p>
            <a:pPr marL="360000" indent="-360000" algn="just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其中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是元组的数目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，而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p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q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是</a:t>
            </a:r>
            <a:r>
              <a:rPr lang="zh-CN" altLang="en-US" sz="24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各自属性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的具体值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 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σ</a:t>
            </a:r>
            <a:r>
              <a:rPr lang="en-US" altLang="zh-CN" sz="2400" baseline="-25000" err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p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和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σ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q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是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各自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的标准偏差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59396" name="Object 4">
            <a:extLst>
              <a:ext uri="{FF2B5EF4-FFF2-40B4-BE49-F238E27FC236}">
                <a16:creationId xmlns:a16="http://schemas.microsoft.com/office/drawing/2014/main" id="{EE766F50-B781-4159-BF84-0A63C17E096F}"/>
              </a:ext>
            </a:extLst>
          </p:cNvPr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726784" y="1412776"/>
          <a:ext cx="5448983" cy="1084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70" r:id="rId3" imgW="2488120" imgH="495085" progId="Equation.3">
                  <p:embed/>
                </p:oleObj>
              </mc:Choice>
              <mc:Fallback>
                <p:oleObj r:id="rId3" imgW="2488120" imgH="495085" progId="Equation.3">
                  <p:embed/>
                  <p:pic>
                    <p:nvPicPr>
                      <p:cNvPr id="59396" name="Object 4">
                        <a:extLst>
                          <a:ext uri="{FF2B5EF4-FFF2-40B4-BE49-F238E27FC236}">
                            <a16:creationId xmlns:a16="http://schemas.microsoft.com/office/drawing/2014/main" id="{EE766F50-B781-4159-BF84-0A63C17E09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6784" y="1412776"/>
                        <a:ext cx="5448983" cy="10842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ACBC1F9E-5F22-462E-98CF-8DA2B3670592}"/>
              </a:ext>
            </a:extLst>
          </p:cNvPr>
          <p:cNvSpPr txBox="1">
            <a:spLocks noChangeArrowheads="1"/>
          </p:cNvSpPr>
          <p:nvPr/>
        </p:nvSpPr>
        <p:spPr>
          <a:xfrm>
            <a:off x="755576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2.5 </a:t>
            </a:r>
            <a:r>
              <a:rPr lang="zh-CN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相关分析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E8AB7D8-4D6A-42C0-BFB3-E5CB35A0B7C6}"/>
              </a:ext>
            </a:extLst>
          </p:cNvPr>
          <p:cNvSpPr/>
          <p:nvPr/>
        </p:nvSpPr>
        <p:spPr>
          <a:xfrm>
            <a:off x="611561" y="3573016"/>
            <a:ext cx="8279614" cy="2953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当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r&gt;0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时，表示两变量正相关，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r&lt;0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时，两变量为负相关。</a:t>
            </a:r>
          </a:p>
          <a:p>
            <a:pPr marL="360000" indent="-3600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当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|r|=1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时，表示两变量为完全线性相关，即为函数关系。</a:t>
            </a:r>
          </a:p>
          <a:p>
            <a:pPr marL="360000" indent="-3600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当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r=0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时，表示两变量间无线性相关关系。</a:t>
            </a:r>
          </a:p>
          <a:p>
            <a:pPr marL="360000" indent="-3600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当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0&lt;|r|&lt;1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时，表示两变量存在一定程度的线性相关。且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|r|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越接近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1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，  两变量间线性关系越密切；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|r|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越接近于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0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，表示两变量的线性相关越弱。</a:t>
            </a:r>
          </a:p>
          <a:p>
            <a:pPr marL="360000" indent="-3600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一般可按三级划分：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|r|&lt;0.4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为低度线性相关；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0.4≤|r|&lt;0.7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为显著性相关；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0.7≤|r|&lt;1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为高度线性相关。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0169863"/>
      </p:ext>
    </p:extLst>
  </p:cSld>
  <p:clrMapOvr>
    <a:masterClrMapping/>
  </p:clrMapOvr>
  <p:transition spd="med" advTm="45152">
    <p:split orient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9" name="Object 3">
            <a:extLst>
              <a:ext uri="{FF2B5EF4-FFF2-40B4-BE49-F238E27FC236}">
                <a16:creationId xmlns:a16="http://schemas.microsoft.com/office/drawing/2014/main" id="{D9B419D0-8A7C-41E1-9BDD-8FAC5646FEE4}"/>
              </a:ext>
            </a:extLst>
          </p:cNvPr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85711745"/>
              </p:ext>
            </p:extLst>
          </p:nvPr>
        </p:nvGraphicFramePr>
        <p:xfrm>
          <a:off x="1765463" y="1370805"/>
          <a:ext cx="5613074" cy="5379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63" r:id="rId3" imgW="6035563" imgH="5784081" progId="Paint.Picture">
                  <p:embed/>
                </p:oleObj>
              </mc:Choice>
              <mc:Fallback>
                <p:oleObj r:id="rId3" imgW="6035563" imgH="578408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7918"/>
                      <a:stretch>
                        <a:fillRect/>
                      </a:stretch>
                    </p:blipFill>
                    <p:spPr bwMode="auto">
                      <a:xfrm>
                        <a:off x="1765463" y="1370805"/>
                        <a:ext cx="5613074" cy="53791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0" name="Text Box 4">
            <a:extLst>
              <a:ext uri="{FF2B5EF4-FFF2-40B4-BE49-F238E27FC236}">
                <a16:creationId xmlns:a16="http://schemas.microsoft.com/office/drawing/2014/main" id="{157A23A1-9A90-4630-9148-12052CB89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000" y="756000"/>
            <a:ext cx="4908516" cy="4977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algn="just" defTabSz="914400" eaLnBrk="1" latinLnBrk="0" hangingPunct="1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n-lt"/>
                <a:ea typeface="+mn-ea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>
                <a:sym typeface="Times New Roman" panose="02020603050405020304" pitchFamily="18" charset="0"/>
              </a:rPr>
              <a:t>散点图显示的相似性，从</a:t>
            </a:r>
            <a:r>
              <a:rPr lang="en-US" altLang="zh-CN">
                <a:sym typeface="Times New Roman" panose="02020603050405020304" pitchFamily="18" charset="0"/>
              </a:rPr>
              <a:t>-1</a:t>
            </a:r>
            <a:r>
              <a:rPr lang="zh-CN" altLang="en-US">
                <a:sym typeface="Times New Roman" panose="02020603050405020304" pitchFamily="18" charset="0"/>
              </a:rPr>
              <a:t>到</a:t>
            </a:r>
            <a:r>
              <a:rPr lang="en-US" altLang="zh-CN">
                <a:sym typeface="Times New Roman" panose="02020603050405020304" pitchFamily="18" charset="0"/>
              </a:rPr>
              <a:t>1</a:t>
            </a:r>
            <a:endParaRPr lang="zh-CN" altLang="en-US">
              <a:sym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A7C6FE9-6CF6-4194-BB02-C3F765B9CE1F}"/>
              </a:ext>
            </a:extLst>
          </p:cNvPr>
          <p:cNvSpPr txBox="1">
            <a:spLocks noChangeArrowheads="1"/>
          </p:cNvSpPr>
          <p:nvPr/>
        </p:nvSpPr>
        <p:spPr>
          <a:xfrm>
            <a:off x="755576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2.5 </a:t>
            </a:r>
            <a:r>
              <a:rPr lang="zh-CN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相关分析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视觉评估相关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706966"/>
      </p:ext>
    </p:extLst>
  </p:cSld>
  <p:clrMapOvr>
    <a:masterClrMapping/>
  </p:clrMapOvr>
  <p:transition spd="med" advTm="15552">
    <p:split orient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CB9AC5A8-70CA-4F26-A240-89AFBAE55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000" y="2420888"/>
            <a:ext cx="8640000" cy="12118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algn="just" defTabSz="914400" eaLnBrk="1" latinLnBrk="0" hangingPunct="1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n-lt"/>
                <a:ea typeface="+mn-ea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>
                <a:sym typeface="Times New Roman" panose="02020603050405020304" pitchFamily="18" charset="0"/>
              </a:rPr>
              <a:t>假设五个同学单杠和俯卧撑的次数的以下值：</a:t>
            </a:r>
            <a:endParaRPr lang="en-US" altLang="zh-CN">
              <a:sym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>
                <a:sym typeface="Times New Roman" panose="02020603050405020304" pitchFamily="18" charset="0"/>
              </a:rPr>
              <a:t>（2，5），（3，8），（5，10），（4，11），（6，14）</a:t>
            </a:r>
            <a:endParaRPr lang="zh-CN" altLang="en-US" dirty="0">
              <a:sym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437886596"/>
              </p:ext>
            </p:extLst>
          </p:nvPr>
        </p:nvGraphicFramePr>
        <p:xfrm>
          <a:off x="1747984" y="1052736"/>
          <a:ext cx="5648032" cy="1123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86" r:id="rId3" imgW="2488120" imgH="495085" progId="Equation.3">
                  <p:embed/>
                </p:oleObj>
              </mc:Choice>
              <mc:Fallback>
                <p:oleObj r:id="rId3" imgW="2488120" imgH="495085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7984" y="1052736"/>
                        <a:ext cx="5648032" cy="11238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A67C8772-B8EF-4EBE-8C3B-79CABD83C75D}"/>
              </a:ext>
            </a:extLst>
          </p:cNvPr>
          <p:cNvSpPr txBox="1">
            <a:spLocks noChangeArrowheads="1"/>
          </p:cNvSpPr>
          <p:nvPr/>
        </p:nvSpPr>
        <p:spPr>
          <a:xfrm>
            <a:off x="755576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2.5 </a:t>
            </a:r>
            <a:r>
              <a:rPr lang="zh-CN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相关分析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课后加深理解作业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161500"/>
      </p:ext>
    </p:extLst>
  </p:cSld>
  <p:clrMapOvr>
    <a:masterClrMapping/>
  </p:clrMapOvr>
  <p:transition spd="med" advTm="15552">
    <p:split orient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88073981-0CC7-483D-B3AD-CD20F3FACFB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483562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2.6 </a:t>
            </a:r>
            <a:r>
              <a:rPr lang="zh-CN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协方差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FCD93CE5-34B5-4F26-AA84-D89B3F86398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46836"/>
            <a:ext cx="8640000" cy="302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协方差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4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其中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是元组的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数目，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p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q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是各自属性的具体值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 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σ</a:t>
            </a:r>
            <a:r>
              <a:rPr lang="en-US" altLang="zh-CN" sz="2400" baseline="-25000" err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p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和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σ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q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是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各自的标准差。</a:t>
            </a:r>
          </a:p>
        </p:txBody>
      </p:sp>
      <p:pic>
        <p:nvPicPr>
          <p:cNvPr id="61444" name="Picture 9" descr="eqcovariance2">
            <a:extLst>
              <a:ext uri="{FF2B5EF4-FFF2-40B4-BE49-F238E27FC236}">
                <a16:creationId xmlns:a16="http://schemas.microsoft.com/office/drawing/2014/main" id="{8CDB12BC-EF03-4B6B-A7CA-1B091C61E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075845"/>
            <a:ext cx="1899514" cy="718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5" name="Picture 12" descr="eqcovariance1">
            <a:extLst>
              <a:ext uri="{FF2B5EF4-FFF2-40B4-BE49-F238E27FC236}">
                <a16:creationId xmlns:a16="http://schemas.microsoft.com/office/drawing/2014/main" id="{0E9AD699-338C-4A33-B0A1-64D85D4D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791" y="1346154"/>
            <a:ext cx="6087161" cy="729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F1D4217A-04F1-4533-859B-80E888DF6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464778"/>
              </p:ext>
            </p:extLst>
          </p:nvPr>
        </p:nvGraphicFramePr>
        <p:xfrm>
          <a:off x="1115616" y="3861048"/>
          <a:ext cx="3240360" cy="2799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姓名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病人数目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长沙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30000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50837"/>
                  </a:ext>
                </a:extLst>
              </a:tr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武汉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50000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55655"/>
                  </a:ext>
                </a:extLst>
              </a:tr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广州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80000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9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00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CDF2EEE-CD70-4DE6-987F-0E0FD9ED42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068609"/>
              </p:ext>
            </p:extLst>
          </p:nvPr>
        </p:nvGraphicFramePr>
        <p:xfrm>
          <a:off x="4891550" y="3861048"/>
          <a:ext cx="3240360" cy="2799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姓名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小偷数目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长沙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2000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50837"/>
                  </a:ext>
                </a:extLst>
              </a:tr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武汉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3500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55655"/>
                  </a:ext>
                </a:extLst>
              </a:tr>
              <a:tr h="559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广州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6000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9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</a:t>
                      </a:r>
                      <a:endParaRPr lang="zh-CN" altLang="en-US" sz="200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 advTm="62816">
    <p:split orient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88073981-0CC7-483D-B3AD-CD20F3FACFB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483562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2.6 </a:t>
            </a:r>
            <a:r>
              <a:rPr lang="zh-CN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协方差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FCD93CE5-34B5-4F26-AA84-D89B3F86398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46836"/>
            <a:ext cx="8640000" cy="598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协方差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4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其中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是元组的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数目，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p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q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是各自属性的具体值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 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σ</a:t>
            </a:r>
            <a:r>
              <a:rPr lang="en-US" altLang="zh-CN" sz="2400" baseline="-25000" err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p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和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σ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q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是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各自的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标准差。</a:t>
            </a:r>
            <a:endParaRPr lang="en-US" altLang="zh-CN" sz="24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正相关：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COV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（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p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q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&gt;0</a:t>
            </a:r>
          </a:p>
          <a:p>
            <a:pPr marL="817200" lvl="1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负相关：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COV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（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p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q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 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&lt;0</a:t>
            </a:r>
          </a:p>
          <a:p>
            <a:pPr marL="817200" lvl="1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独立性： 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COVP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（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p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q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 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= 0</a:t>
            </a:r>
          </a:p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可具有某些对随机变量的协方差为</a:t>
            </a:r>
            <a:r>
              <a:rPr lang="en-US" altLang="zh-CN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0</a:t>
            </a:r>
            <a:r>
              <a:rPr lang="zh-CN" altLang="en-US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，但不是独立的。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一些额外的假设（例如，数据是否服从多元正态分布）做了协方差为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0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意味着独立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。</a:t>
            </a:r>
            <a:endParaRPr lang="zh-CN" altLang="en-US" sz="24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pic>
        <p:nvPicPr>
          <p:cNvPr id="61444" name="Picture 9" descr="eqcovariance2">
            <a:extLst>
              <a:ext uri="{FF2B5EF4-FFF2-40B4-BE49-F238E27FC236}">
                <a16:creationId xmlns:a16="http://schemas.microsoft.com/office/drawing/2014/main" id="{8CDB12BC-EF03-4B6B-A7CA-1B091C61E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075845"/>
            <a:ext cx="1899514" cy="718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5" name="Picture 12" descr="eqcovariance1">
            <a:extLst>
              <a:ext uri="{FF2B5EF4-FFF2-40B4-BE49-F238E27FC236}">
                <a16:creationId xmlns:a16="http://schemas.microsoft.com/office/drawing/2014/main" id="{0E9AD699-338C-4A33-B0A1-64D85D4D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791" y="1346154"/>
            <a:ext cx="6087161" cy="729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8708341"/>
      </p:ext>
    </p:extLst>
  </p:cSld>
  <p:clrMapOvr>
    <a:masterClrMapping/>
  </p:clrMapOvr>
  <p:transition spd="med" advTm="62816">
    <p:split orient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CB9AC5A8-70CA-4F26-A240-89AFBAE55A51}"/>
              </a:ext>
            </a:extLst>
          </p:cNvPr>
          <p:cNvSpPr txBox="1">
            <a:spLocks noChangeArrowheads="1"/>
          </p:cNvSpPr>
          <p:nvPr/>
        </p:nvSpPr>
        <p:spPr>
          <a:xfrm>
            <a:off x="252000" y="1443765"/>
            <a:ext cx="8640000" cy="23968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algn="just" defTabSz="914400" eaLnBrk="1" latinLnBrk="0" hangingPunct="1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n-lt"/>
                <a:ea typeface="+mn-ea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200" dirty="0">
                <a:sym typeface="Times New Roman" panose="02020603050405020304" pitchFamily="18" charset="0"/>
              </a:rPr>
              <a:t>它可以简化计算</a:t>
            </a:r>
          </a:p>
          <a:p>
            <a:endParaRPr lang="zh-CN" altLang="en-US" sz="2200" dirty="0">
              <a:sym typeface="Times New Roman" panose="02020603050405020304" pitchFamily="18" charset="0"/>
            </a:endParaRPr>
          </a:p>
          <a:p>
            <a:r>
              <a:rPr lang="zh-CN" altLang="en-US" sz="2200" dirty="0">
                <a:sym typeface="Times New Roman" panose="02020603050405020304" pitchFamily="18" charset="0"/>
              </a:rPr>
              <a:t>假设两只股票A和B具有在1个星期的以下</a:t>
            </a:r>
            <a:r>
              <a:rPr lang="zh-CN" altLang="en-US" sz="2200">
                <a:sym typeface="Times New Roman" panose="02020603050405020304" pitchFamily="18" charset="0"/>
              </a:rPr>
              <a:t>值：</a:t>
            </a:r>
            <a:endParaRPr lang="en-US" altLang="zh-CN" sz="2200">
              <a:sym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sz="2200">
                <a:sym typeface="Times New Roman" panose="02020603050405020304" pitchFamily="18" charset="0"/>
              </a:rPr>
              <a:t>（</a:t>
            </a:r>
            <a:r>
              <a:rPr lang="zh-CN" altLang="en-US" sz="2200" dirty="0">
                <a:sym typeface="Times New Roman" panose="02020603050405020304" pitchFamily="18" charset="0"/>
              </a:rPr>
              <a:t>2，5），（3，8），（5，10），（4，11），（6，</a:t>
            </a:r>
            <a:r>
              <a:rPr lang="zh-CN" altLang="en-US" sz="2200">
                <a:sym typeface="Times New Roman" panose="02020603050405020304" pitchFamily="18" charset="0"/>
              </a:rPr>
              <a:t>14）</a:t>
            </a:r>
            <a:endParaRPr lang="zh-CN" altLang="en-US" sz="2200" dirty="0">
              <a:sym typeface="Times New Roman" panose="02020603050405020304" pitchFamily="18" charset="0"/>
            </a:endParaRPr>
          </a:p>
          <a:p>
            <a:r>
              <a:rPr lang="zh-CN" altLang="en-US" sz="2200" dirty="0">
                <a:sym typeface="Times New Roman" panose="02020603050405020304" pitchFamily="18" charset="0"/>
              </a:rPr>
              <a:t>问题：如果股票都受到同行业的趋势，他们的价格协方差</a:t>
            </a:r>
            <a:r>
              <a:rPr lang="zh-CN" altLang="en-US" sz="2200">
                <a:sym typeface="Times New Roman" panose="02020603050405020304" pitchFamily="18" charset="0"/>
              </a:rPr>
              <a:t>等于：</a:t>
            </a:r>
            <a:endParaRPr lang="en-US" altLang="zh-CN" sz="2200" dirty="0">
              <a:sym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539552" y="3848722"/>
            <a:ext cx="1440160" cy="57439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[</a:t>
            </a:r>
            <a:r>
              <a:rPr lang="zh-CN" altLang="en-US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填空</a:t>
            </a:r>
            <a:r>
              <a:rPr lang="en-US" altLang="zh-CN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1] </a:t>
            </a:r>
            <a:endParaRPr lang="zh-CN" altLang="en-US" sz="2600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>
          <a:xfrm>
            <a:off x="6300192" y="5580063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0" y="6460547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200">
                <a:solidFill>
                  <a:srgbClr val="F84F4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正常使用填空题需</a:t>
            </a:r>
            <a:r>
              <a:rPr lang="en-US" altLang="zh-CN" sz="1200">
                <a:solidFill>
                  <a:srgbClr val="F84F4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以上版本雨课堂</a:t>
            </a: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4B91EED9-9E5E-4228-9DDD-EE242BDD6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21757" y="1866340"/>
            <a:ext cx="3900487" cy="420053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41547DD-FC91-4026-AFE4-5A2B9F7BC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8408" y="754917"/>
            <a:ext cx="7187184" cy="688848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填空题</a:t>
              </a:r>
            </a:p>
          </p:txBody>
        </p:sp>
        <p:sp>
          <p:nvSpPr>
            <p:cNvPr id="11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4082298"/>
      </p:ext>
    </p:extLst>
  </p:cSld>
  <p:clrMapOvr>
    <a:masterClrMapping/>
  </p:clrMapOvr>
  <p:transition spd="med">
    <p:split orient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EEFF4F5-BE03-4968-9A63-E09B9CCF9428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4835624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2.6 </a:t>
            </a:r>
            <a:r>
              <a:rPr lang="zh-CN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协方差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举例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26E9A86-DBFB-43A1-8132-08E11E0B3FB1}"/>
              </a:ext>
            </a:extLst>
          </p:cNvPr>
          <p:cNvSpPr txBox="1">
            <a:spLocks noChangeArrowheads="1"/>
          </p:cNvSpPr>
          <p:nvPr/>
        </p:nvSpPr>
        <p:spPr>
          <a:xfrm>
            <a:off x="252000" y="1443765"/>
            <a:ext cx="8640000" cy="47359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algn="just" defTabSz="914400" eaLnBrk="1" latinLnBrk="0" hangingPunct="1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n-lt"/>
                <a:ea typeface="+mn-ea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200" dirty="0">
                <a:sym typeface="Times New Roman" panose="02020603050405020304" pitchFamily="18" charset="0"/>
              </a:rPr>
              <a:t>它可以简化计算</a:t>
            </a:r>
          </a:p>
          <a:p>
            <a:endParaRPr lang="zh-CN" altLang="en-US" sz="2200" dirty="0">
              <a:sym typeface="Times New Roman" panose="02020603050405020304" pitchFamily="18" charset="0"/>
            </a:endParaRPr>
          </a:p>
          <a:p>
            <a:r>
              <a:rPr lang="zh-CN" altLang="en-US" sz="2200" dirty="0">
                <a:sym typeface="Times New Roman" panose="02020603050405020304" pitchFamily="18" charset="0"/>
              </a:rPr>
              <a:t>假设两只股票A和B具有在1个星期的以下</a:t>
            </a:r>
            <a:r>
              <a:rPr lang="zh-CN" altLang="en-US" sz="2200">
                <a:sym typeface="Times New Roman" panose="02020603050405020304" pitchFamily="18" charset="0"/>
              </a:rPr>
              <a:t>值：</a:t>
            </a:r>
            <a:endParaRPr lang="en-US" altLang="zh-CN" sz="2200">
              <a:sym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sz="2200">
                <a:sym typeface="Times New Roman" panose="02020603050405020304" pitchFamily="18" charset="0"/>
              </a:rPr>
              <a:t>（</a:t>
            </a:r>
            <a:r>
              <a:rPr lang="zh-CN" altLang="en-US" sz="2200" dirty="0">
                <a:sym typeface="Times New Roman" panose="02020603050405020304" pitchFamily="18" charset="0"/>
              </a:rPr>
              <a:t>2，5），（3，8），（5，10），（4，11），（6，</a:t>
            </a:r>
            <a:r>
              <a:rPr lang="zh-CN" altLang="en-US" sz="2200">
                <a:sym typeface="Times New Roman" panose="02020603050405020304" pitchFamily="18" charset="0"/>
              </a:rPr>
              <a:t>14）</a:t>
            </a:r>
            <a:endParaRPr lang="zh-CN" altLang="en-US" sz="2200" dirty="0">
              <a:sym typeface="Times New Roman" panose="02020603050405020304" pitchFamily="18" charset="0"/>
            </a:endParaRPr>
          </a:p>
          <a:p>
            <a:r>
              <a:rPr lang="zh-CN" altLang="en-US" sz="2200">
                <a:sym typeface="Times New Roman" panose="02020603050405020304" pitchFamily="18" charset="0"/>
              </a:rPr>
              <a:t>问题：如果股票都受到同行业的趋势，他们的价格一起上升或下降？</a:t>
            </a:r>
          </a:p>
          <a:p>
            <a:r>
              <a:rPr lang="en-US" altLang="zh-CN" sz="2200">
                <a:sym typeface="Times New Roman" panose="02020603050405020304" pitchFamily="18" charset="0"/>
              </a:rPr>
              <a:t>E</a:t>
            </a:r>
            <a:r>
              <a:rPr lang="zh-CN" altLang="en-US" sz="2200">
                <a:sym typeface="Times New Roman" panose="02020603050405020304" pitchFamily="18" charset="0"/>
              </a:rPr>
              <a:t>（</a:t>
            </a:r>
            <a:r>
              <a:rPr lang="en-US" altLang="zh-CN" sz="2200">
                <a:sym typeface="Times New Roman" panose="02020603050405020304" pitchFamily="18" charset="0"/>
              </a:rPr>
              <a:t>A</a:t>
            </a:r>
            <a:r>
              <a:rPr lang="zh-CN" altLang="en-US" sz="2200">
                <a:sym typeface="Times New Roman" panose="02020603050405020304" pitchFamily="18" charset="0"/>
              </a:rPr>
              <a:t>）</a:t>
            </a:r>
            <a:r>
              <a:rPr lang="en-US" altLang="zh-CN" sz="2200">
                <a:sym typeface="Times New Roman" panose="02020603050405020304" pitchFamily="18" charset="0"/>
              </a:rPr>
              <a:t>=</a:t>
            </a:r>
            <a:r>
              <a:rPr lang="zh-CN" altLang="en-US" sz="2200">
                <a:sym typeface="Times New Roman" panose="02020603050405020304" pitchFamily="18" charset="0"/>
              </a:rPr>
              <a:t>（</a:t>
            </a:r>
            <a:r>
              <a:rPr lang="en-US" altLang="zh-CN" sz="2200">
                <a:sym typeface="Times New Roman" panose="02020603050405020304" pitchFamily="18" charset="0"/>
              </a:rPr>
              <a:t>2+3+5+4+6</a:t>
            </a:r>
            <a:r>
              <a:rPr lang="zh-CN" altLang="en-US" sz="2200">
                <a:sym typeface="Times New Roman" panose="02020603050405020304" pitchFamily="18" charset="0"/>
              </a:rPr>
              <a:t>）</a:t>
            </a:r>
            <a:r>
              <a:rPr lang="en-US" altLang="zh-CN" sz="2200">
                <a:sym typeface="Times New Roman" panose="02020603050405020304" pitchFamily="18" charset="0"/>
              </a:rPr>
              <a:t>/5= 20/5 = 4</a:t>
            </a:r>
          </a:p>
          <a:p>
            <a:r>
              <a:rPr lang="en-US" altLang="zh-CN" sz="2200">
                <a:sym typeface="Times New Roman" panose="02020603050405020304" pitchFamily="18" charset="0"/>
              </a:rPr>
              <a:t>E</a:t>
            </a:r>
            <a:r>
              <a:rPr lang="zh-CN" altLang="en-US" sz="2200">
                <a:sym typeface="Times New Roman" panose="02020603050405020304" pitchFamily="18" charset="0"/>
              </a:rPr>
              <a:t>（</a:t>
            </a:r>
            <a:r>
              <a:rPr lang="en-US" altLang="zh-CN" sz="2200">
                <a:sym typeface="Times New Roman" panose="02020603050405020304" pitchFamily="18" charset="0"/>
              </a:rPr>
              <a:t>B</a:t>
            </a:r>
            <a:r>
              <a:rPr lang="zh-CN" altLang="en-US" sz="2200">
                <a:sym typeface="Times New Roman" panose="02020603050405020304" pitchFamily="18" charset="0"/>
              </a:rPr>
              <a:t>）</a:t>
            </a:r>
            <a:r>
              <a:rPr lang="en-US" altLang="zh-CN" sz="2200">
                <a:sym typeface="Times New Roman" panose="02020603050405020304" pitchFamily="18" charset="0"/>
              </a:rPr>
              <a:t>=</a:t>
            </a:r>
            <a:r>
              <a:rPr lang="zh-CN" altLang="en-US" sz="2200">
                <a:sym typeface="Times New Roman" panose="02020603050405020304" pitchFamily="18" charset="0"/>
              </a:rPr>
              <a:t>（</a:t>
            </a:r>
            <a:r>
              <a:rPr lang="en-US" altLang="zh-CN" sz="2200">
                <a:sym typeface="Times New Roman" panose="02020603050405020304" pitchFamily="18" charset="0"/>
              </a:rPr>
              <a:t>5+8+10+11+14</a:t>
            </a:r>
            <a:r>
              <a:rPr lang="zh-CN" altLang="en-US" sz="2200">
                <a:sym typeface="Times New Roman" panose="02020603050405020304" pitchFamily="18" charset="0"/>
              </a:rPr>
              <a:t>）</a:t>
            </a:r>
            <a:r>
              <a:rPr lang="en-US" altLang="zh-CN" sz="2200">
                <a:sym typeface="Times New Roman" panose="02020603050405020304" pitchFamily="18" charset="0"/>
              </a:rPr>
              <a:t>/5=48/5= 9.6</a:t>
            </a:r>
          </a:p>
          <a:p>
            <a:r>
              <a:rPr lang="en-US" altLang="zh-CN" sz="2200">
                <a:sym typeface="Times New Roman" panose="02020603050405020304" pitchFamily="18" charset="0"/>
              </a:rPr>
              <a:t>COV</a:t>
            </a:r>
            <a:r>
              <a:rPr lang="zh-CN" altLang="en-US" sz="2200">
                <a:sym typeface="Times New Roman" panose="02020603050405020304" pitchFamily="18" charset="0"/>
              </a:rPr>
              <a:t>（</a:t>
            </a:r>
            <a:r>
              <a:rPr lang="en-US" altLang="zh-CN" sz="2200">
                <a:sym typeface="Times New Roman" panose="02020603050405020304" pitchFamily="18" charset="0"/>
              </a:rPr>
              <a:t>A</a:t>
            </a:r>
            <a:r>
              <a:rPr lang="zh-CN" altLang="en-US" sz="2200">
                <a:sym typeface="Times New Roman" panose="02020603050405020304" pitchFamily="18" charset="0"/>
              </a:rPr>
              <a:t>，</a:t>
            </a:r>
            <a:r>
              <a:rPr lang="en-US" altLang="zh-CN" sz="2200">
                <a:sym typeface="Times New Roman" panose="02020603050405020304" pitchFamily="18" charset="0"/>
              </a:rPr>
              <a:t>B</a:t>
            </a:r>
            <a:r>
              <a:rPr lang="zh-CN" altLang="en-US" sz="2200">
                <a:sym typeface="Times New Roman" panose="02020603050405020304" pitchFamily="18" charset="0"/>
              </a:rPr>
              <a:t>）</a:t>
            </a:r>
            <a:r>
              <a:rPr lang="en-US" altLang="zh-CN" sz="2200">
                <a:sym typeface="Times New Roman" panose="02020603050405020304" pitchFamily="18" charset="0"/>
              </a:rPr>
              <a:t>=</a:t>
            </a:r>
            <a:r>
              <a:rPr lang="zh-CN" altLang="en-US" sz="2200">
                <a:sym typeface="Times New Roman" panose="02020603050405020304" pitchFamily="18" charset="0"/>
              </a:rPr>
              <a:t>（</a:t>
            </a:r>
            <a:r>
              <a:rPr lang="en-US" altLang="zh-CN" sz="2200">
                <a:sym typeface="Times New Roman" panose="02020603050405020304" pitchFamily="18" charset="0"/>
              </a:rPr>
              <a:t>2×5+3×8 +5×10+4×11+6×14</a:t>
            </a:r>
            <a:r>
              <a:rPr lang="zh-CN" altLang="en-US" sz="2200">
                <a:sym typeface="Times New Roman" panose="02020603050405020304" pitchFamily="18" charset="0"/>
              </a:rPr>
              <a:t>）</a:t>
            </a:r>
            <a:r>
              <a:rPr lang="en-US" altLang="zh-CN" sz="2200">
                <a:sym typeface="Times New Roman" panose="02020603050405020304" pitchFamily="18" charset="0"/>
              </a:rPr>
              <a:t>/ 5 - 4×9.6= 4</a:t>
            </a:r>
          </a:p>
          <a:p>
            <a:r>
              <a:rPr lang="zh-CN" altLang="en-US" sz="2200">
                <a:sym typeface="Times New Roman" panose="02020603050405020304" pitchFamily="18" charset="0"/>
              </a:rPr>
              <a:t>结论：</a:t>
            </a:r>
            <a:r>
              <a:rPr lang="en-US" altLang="zh-CN" sz="2200">
                <a:sym typeface="Times New Roman" panose="02020603050405020304" pitchFamily="18" charset="0"/>
              </a:rPr>
              <a:t>A</a:t>
            </a:r>
            <a:r>
              <a:rPr lang="zh-CN" altLang="en-US" sz="2200">
                <a:sym typeface="Times New Roman" panose="02020603050405020304" pitchFamily="18" charset="0"/>
              </a:rPr>
              <a:t>和</a:t>
            </a:r>
            <a:r>
              <a:rPr lang="en-US" altLang="zh-CN" sz="2200">
                <a:sym typeface="Times New Roman" panose="02020603050405020304" pitchFamily="18" charset="0"/>
              </a:rPr>
              <a:t>B</a:t>
            </a:r>
            <a:r>
              <a:rPr lang="zh-CN" altLang="en-US" sz="2200">
                <a:sym typeface="Times New Roman" panose="02020603050405020304" pitchFamily="18" charset="0"/>
              </a:rPr>
              <a:t>在一起上升，因为</a:t>
            </a:r>
            <a:r>
              <a:rPr lang="en-US" altLang="zh-CN" sz="2200">
                <a:sym typeface="Times New Roman" panose="02020603050405020304" pitchFamily="18" charset="0"/>
              </a:rPr>
              <a:t>Cov(A, B) &gt; 0</a:t>
            </a:r>
            <a:r>
              <a:rPr lang="zh-CN" altLang="en-US" sz="2200">
                <a:sym typeface="Times New Roman" panose="02020603050405020304" pitchFamily="18" charset="0"/>
              </a:rPr>
              <a:t>。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20E6BBAF-29D8-4619-9EC1-C587336BD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21757" y="1866340"/>
            <a:ext cx="3900487" cy="420053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9A8E021-2540-4348-9AC8-DC3ABC9F3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8408" y="754917"/>
            <a:ext cx="7187184" cy="688848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 advTm="65280">
    <p:split orient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/>
          </p:cNvSpPr>
          <p:nvPr/>
        </p:nvSpPr>
        <p:spPr bwMode="auto">
          <a:xfrm>
            <a:off x="252000" y="756000"/>
            <a:ext cx="8640000" cy="35662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algn="just" defTabSz="914400" eaLnBrk="1" latinLnBrk="0" hangingPunct="1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  <a:lvl2pPr marL="817200" lvl="1" indent="-360000" algn="just" defTabSz="914400" eaLnBrk="1" latinLnBrk="0" hangingPunct="1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ym typeface="Times New Roman" panose="02020603050405020304" pitchFamily="18" charset="0"/>
              </a:rPr>
              <a:t>为什么数据规约（</a:t>
            </a:r>
            <a:r>
              <a:rPr lang="en-US" altLang="zh-CN" dirty="0">
                <a:sym typeface="Times New Roman" panose="02020603050405020304" pitchFamily="18" charset="0"/>
              </a:rPr>
              <a:t>data </a:t>
            </a:r>
            <a:r>
              <a:rPr lang="en-US" altLang="zh-CN" dirty="0" err="1">
                <a:sym typeface="Times New Roman" panose="02020603050405020304" pitchFamily="18" charset="0"/>
              </a:rPr>
              <a:t>reductio</a:t>
            </a:r>
            <a:r>
              <a:rPr lang="zh-CN" altLang="en-US" dirty="0">
                <a:sym typeface="Times New Roman" panose="02020603050405020304" pitchFamily="18" charset="0"/>
              </a:rPr>
              <a:t>）？</a:t>
            </a:r>
            <a:endParaRPr lang="en-US" altLang="zh-CN" dirty="0">
              <a:sym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ym typeface="Times New Roman" panose="02020603050405020304" pitchFamily="18" charset="0"/>
              </a:rPr>
              <a:t>由于数据仓库可以存储</a:t>
            </a:r>
            <a:r>
              <a:rPr lang="en-US" altLang="zh-CN" dirty="0">
                <a:sym typeface="Times New Roman" panose="02020603050405020304" pitchFamily="18" charset="0"/>
              </a:rPr>
              <a:t>TB</a:t>
            </a:r>
            <a:r>
              <a:rPr lang="zh-CN" altLang="en-US" dirty="0">
                <a:sym typeface="Times New Roman" panose="02020603050405020304" pitchFamily="18" charset="0"/>
              </a:rPr>
              <a:t>的数据，因此在一个完整的数据集上运行时，复杂的数据分析可能需要一个很长的时间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ym typeface="Times New Roman" panose="02020603050405020304" pitchFamily="18" charset="0"/>
              </a:rPr>
              <a:t>降维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ym typeface="Times New Roman" panose="02020603050405020304" pitchFamily="18" charset="0"/>
              </a:rPr>
              <a:t>降数据</a:t>
            </a:r>
            <a:endParaRPr lang="en-US" altLang="zh-CN" dirty="0"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ym typeface="Times New Roman" panose="02020603050405020304" pitchFamily="18" charset="0"/>
              </a:rPr>
              <a:t>数据压缩</a:t>
            </a:r>
            <a:endParaRPr lang="en-US" altLang="zh-CN" dirty="0">
              <a:sym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CB3972E-D96A-47E6-8F74-AC8F70FD7ECC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4835624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2.7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数据规约策略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 advTm="53120">
    <p:split orient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/>
          </p:cNvSpPr>
          <p:nvPr/>
        </p:nvSpPr>
        <p:spPr bwMode="auto">
          <a:xfrm>
            <a:off x="252000" y="756000"/>
            <a:ext cx="8640000" cy="23044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algn="just" defTabSz="914400" eaLnBrk="1" latinLnBrk="0" hangingPunct="1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  <a:lvl2pPr marL="817200" lvl="1" indent="-360000" algn="just" defTabSz="914400" eaLnBrk="1" latinLnBrk="0" hangingPunct="1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ym typeface="Times New Roman" panose="02020603050405020304" pitchFamily="18" charset="0"/>
              </a:rPr>
              <a:t>为什么数据规约（</a:t>
            </a:r>
            <a:r>
              <a:rPr lang="en-US" altLang="zh-CN" dirty="0">
                <a:sym typeface="Times New Roman" panose="02020603050405020304" pitchFamily="18" charset="0"/>
              </a:rPr>
              <a:t>data </a:t>
            </a:r>
            <a:r>
              <a:rPr lang="en-US" altLang="zh-CN" dirty="0" err="1">
                <a:sym typeface="Times New Roman" panose="02020603050405020304" pitchFamily="18" charset="0"/>
              </a:rPr>
              <a:t>reductio</a:t>
            </a:r>
            <a:r>
              <a:rPr lang="zh-CN" altLang="en-US" dirty="0">
                <a:sym typeface="Times New Roman" panose="02020603050405020304" pitchFamily="18" charset="0"/>
              </a:rPr>
              <a:t>）？</a:t>
            </a:r>
            <a:endParaRPr lang="en-US" altLang="zh-CN" dirty="0">
              <a:sym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ym typeface="Times New Roman" panose="02020603050405020304" pitchFamily="18" charset="0"/>
              </a:rPr>
              <a:t>由于数据仓库可以存储</a:t>
            </a:r>
            <a:r>
              <a:rPr lang="en-US" altLang="zh-CN" dirty="0">
                <a:sym typeface="Times New Roman" panose="02020603050405020304" pitchFamily="18" charset="0"/>
              </a:rPr>
              <a:t>TB</a:t>
            </a:r>
            <a:r>
              <a:rPr lang="zh-CN" altLang="en-US" dirty="0">
                <a:sym typeface="Times New Roman" panose="02020603050405020304" pitchFamily="18" charset="0"/>
              </a:rPr>
              <a:t>的数据，因此在一个完整的数据集上运行时，复杂的数据分析可能需要一个很长的时间</a:t>
            </a:r>
          </a:p>
          <a:p>
            <a:pPr>
              <a:lnSpc>
                <a:spcPct val="150000"/>
              </a:lnSpc>
            </a:pPr>
            <a:r>
              <a:rPr lang="zh-CN" altLang="en-US">
                <a:sym typeface="Times New Roman" panose="02020603050405020304" pitchFamily="18" charset="0"/>
              </a:rPr>
              <a:t>降维</a:t>
            </a:r>
            <a:endParaRPr lang="zh-CN" altLang="en-US" dirty="0">
              <a:sym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CB3972E-D96A-47E6-8F74-AC8F70FD7ECC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4835624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2.7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数据规约策略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D41537-7719-4482-8ADF-756DB217E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18" y="3115750"/>
            <a:ext cx="7542565" cy="360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20378"/>
      </p:ext>
    </p:extLst>
  </p:cSld>
  <p:clrMapOvr>
    <a:masterClrMapping/>
  </p:clrMapOvr>
  <p:transition spd="med" advTm="53120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split orient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/>
          </p:cNvSpPr>
          <p:nvPr/>
        </p:nvSpPr>
        <p:spPr bwMode="auto">
          <a:xfrm>
            <a:off x="252000" y="756000"/>
            <a:ext cx="8640000" cy="23044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algn="just" defTabSz="914400" eaLnBrk="1" latinLnBrk="0" hangingPunct="1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  <a:lvl2pPr marL="817200" lvl="1" indent="-360000" algn="just" defTabSz="914400" eaLnBrk="1" latinLnBrk="0" hangingPunct="1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ym typeface="Times New Roman" panose="02020603050405020304" pitchFamily="18" charset="0"/>
              </a:rPr>
              <a:t>为什么数据规约（</a:t>
            </a:r>
            <a:r>
              <a:rPr lang="en-US" altLang="zh-CN" dirty="0">
                <a:sym typeface="Times New Roman" panose="02020603050405020304" pitchFamily="18" charset="0"/>
              </a:rPr>
              <a:t>data </a:t>
            </a:r>
            <a:r>
              <a:rPr lang="en-US" altLang="zh-CN" dirty="0" err="1">
                <a:sym typeface="Times New Roman" panose="02020603050405020304" pitchFamily="18" charset="0"/>
              </a:rPr>
              <a:t>reductio</a:t>
            </a:r>
            <a:r>
              <a:rPr lang="zh-CN" altLang="en-US" dirty="0">
                <a:sym typeface="Times New Roman" panose="02020603050405020304" pitchFamily="18" charset="0"/>
              </a:rPr>
              <a:t>）？</a:t>
            </a:r>
            <a:endParaRPr lang="en-US" altLang="zh-CN" dirty="0">
              <a:sym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ym typeface="Times New Roman" panose="02020603050405020304" pitchFamily="18" charset="0"/>
              </a:rPr>
              <a:t>由于数据仓库可以存储</a:t>
            </a:r>
            <a:r>
              <a:rPr lang="en-US" altLang="zh-CN" dirty="0">
                <a:sym typeface="Times New Roman" panose="02020603050405020304" pitchFamily="18" charset="0"/>
              </a:rPr>
              <a:t>TB</a:t>
            </a:r>
            <a:r>
              <a:rPr lang="zh-CN" altLang="en-US" dirty="0">
                <a:sym typeface="Times New Roman" panose="02020603050405020304" pitchFamily="18" charset="0"/>
              </a:rPr>
              <a:t>的数据，因此在一个完整的数据集上运行时，复杂的数据分析可能需要一个很长的时间</a:t>
            </a:r>
          </a:p>
          <a:p>
            <a:pPr>
              <a:lnSpc>
                <a:spcPct val="150000"/>
              </a:lnSpc>
            </a:pPr>
            <a:r>
              <a:rPr lang="zh-CN" altLang="en-US">
                <a:sym typeface="Times New Roman" panose="02020603050405020304" pitchFamily="18" charset="0"/>
              </a:rPr>
              <a:t>降维</a:t>
            </a:r>
            <a:endParaRPr lang="zh-CN" altLang="en-US" dirty="0">
              <a:sym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CB3972E-D96A-47E6-8F74-AC8F70FD7ECC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4835624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2.7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数据规约策略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D41537-7719-4482-8ADF-756DB217E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18" y="3115750"/>
            <a:ext cx="7542565" cy="360410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3C83412-EAF8-4B19-81E9-9B5755A64349}"/>
              </a:ext>
            </a:extLst>
          </p:cNvPr>
          <p:cNvSpPr/>
          <p:nvPr/>
        </p:nvSpPr>
        <p:spPr>
          <a:xfrm>
            <a:off x="2112970" y="3499248"/>
            <a:ext cx="3060000" cy="3168000"/>
          </a:xfrm>
          <a:prstGeom prst="rect">
            <a:avLst/>
          </a:prstGeom>
          <a:solidFill>
            <a:srgbClr val="FF67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理科成绩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B29F77-64AE-46C9-B674-031619CAA5B2}"/>
              </a:ext>
            </a:extLst>
          </p:cNvPr>
          <p:cNvSpPr/>
          <p:nvPr/>
        </p:nvSpPr>
        <p:spPr>
          <a:xfrm>
            <a:off x="5211989" y="3494970"/>
            <a:ext cx="3060000" cy="3168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文科成绩</a:t>
            </a:r>
          </a:p>
        </p:txBody>
      </p:sp>
    </p:spTree>
    <p:extLst>
      <p:ext uri="{BB962C8B-B14F-4D97-AF65-F5344CB8AC3E}">
        <p14:creationId xmlns:p14="http://schemas.microsoft.com/office/powerpoint/2010/main" val="270744027"/>
      </p:ext>
    </p:extLst>
  </p:cSld>
  <p:clrMapOvr>
    <a:masterClrMapping/>
  </p:clrMapOvr>
  <p:transition spd="med" advTm="53120">
    <p:split orient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>
            <a:extLst>
              <a:ext uri="{FF2B5EF4-FFF2-40B4-BE49-F238E27FC236}">
                <a16:creationId xmlns:a16="http://schemas.microsoft.com/office/drawing/2014/main" id="{F75BA150-4BC5-408A-9FC1-BC75FE259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756000"/>
            <a:ext cx="8458200" cy="1802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原因</a:t>
            </a:r>
          </a:p>
          <a:p>
            <a:pPr marL="817200" lvl="1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随着维数的增加，数据变得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越来越</a:t>
            </a:r>
            <a:r>
              <a:rPr lang="zh-CN" altLang="en-US" sz="22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稀疏</a:t>
            </a:r>
            <a:endParaRPr lang="en-US" altLang="zh-CN" sz="2200" b="1" dirty="0">
              <a:solidFill>
                <a:srgbClr val="FF67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下例：随着维度增加，数据被</a:t>
            </a:r>
            <a:r>
              <a:rPr lang="zh-CN" altLang="en-US">
                <a:sym typeface="Times New Roman" panose="02020603050405020304" pitchFamily="18" charset="0"/>
              </a:rPr>
              <a:t>绝大数</a:t>
            </a:r>
            <a:r>
              <a:rPr lang="en-US" altLang="zh-CN" dirty="0">
                <a:sym typeface="Times New Roman" panose="02020603050405020304" pitchFamily="18" charset="0"/>
              </a:rPr>
              <a:t>N</a:t>
            </a:r>
            <a:r>
              <a:rPr lang="zh-CN" altLang="en-US" dirty="0">
                <a:sym typeface="Times New Roman" panose="02020603050405020304" pitchFamily="18" charset="0"/>
              </a:rPr>
              <a:t>填充，而实际上我们更加关注生病</a:t>
            </a:r>
            <a:r>
              <a:rPr lang="zh-CN" altLang="en-US">
                <a:sym typeface="Times New Roman" panose="02020603050405020304" pitchFamily="18" charset="0"/>
              </a:rPr>
              <a:t>的数据</a:t>
            </a:r>
            <a:r>
              <a:rPr lang="en-US" altLang="zh-CN">
                <a:sym typeface="Times New Roman" panose="02020603050405020304" pitchFamily="18" charset="0"/>
              </a:rPr>
              <a:t>P</a:t>
            </a:r>
            <a:r>
              <a:rPr lang="zh-CN" altLang="en-US">
                <a:sym typeface="Times New Roman" panose="02020603050405020304" pitchFamily="18" charset="0"/>
              </a:rPr>
              <a:t>或者</a:t>
            </a:r>
            <a:r>
              <a:rPr lang="en-US" altLang="zh-CN">
                <a:sym typeface="Times New Roman" panose="02020603050405020304" pitchFamily="18" charset="0"/>
              </a:rPr>
              <a:t>Y</a:t>
            </a:r>
            <a:endParaRPr lang="zh-CN" altLang="en-US" dirty="0">
              <a:sym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BD2465-CA0E-4C25-AF52-558A1CC47603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5688208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2.7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数据规约策略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为什么降维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733C7EE-3786-4098-A7FE-DB3927F65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111638"/>
              </p:ext>
            </p:extLst>
          </p:nvPr>
        </p:nvGraphicFramePr>
        <p:xfrm>
          <a:off x="432000" y="2581758"/>
          <a:ext cx="828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00">
                  <a:extLst>
                    <a:ext uri="{9D8B030D-6E8A-4147-A177-3AD203B41FA5}">
                      <a16:colId xmlns:a16="http://schemas.microsoft.com/office/drawing/2014/main" val="660675859"/>
                    </a:ext>
                  </a:extLst>
                </a:gridCol>
                <a:gridCol w="1035000">
                  <a:extLst>
                    <a:ext uri="{9D8B030D-6E8A-4147-A177-3AD203B41FA5}">
                      <a16:colId xmlns:a16="http://schemas.microsoft.com/office/drawing/2014/main" val="1020303868"/>
                    </a:ext>
                  </a:extLst>
                </a:gridCol>
                <a:gridCol w="1035000">
                  <a:extLst>
                    <a:ext uri="{9D8B030D-6E8A-4147-A177-3AD203B41FA5}">
                      <a16:colId xmlns:a16="http://schemas.microsoft.com/office/drawing/2014/main" val="2108448769"/>
                    </a:ext>
                  </a:extLst>
                </a:gridCol>
                <a:gridCol w="1035000">
                  <a:extLst>
                    <a:ext uri="{9D8B030D-6E8A-4147-A177-3AD203B41FA5}">
                      <a16:colId xmlns:a16="http://schemas.microsoft.com/office/drawing/2014/main" val="2727356687"/>
                    </a:ext>
                  </a:extLst>
                </a:gridCol>
                <a:gridCol w="1035000">
                  <a:extLst>
                    <a:ext uri="{9D8B030D-6E8A-4147-A177-3AD203B41FA5}">
                      <a16:colId xmlns:a16="http://schemas.microsoft.com/office/drawing/2014/main" val="3845523216"/>
                    </a:ext>
                  </a:extLst>
                </a:gridCol>
                <a:gridCol w="10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133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effectLst/>
                          <a:latin typeface="Times New Roman" panose="02020603050405020304" pitchFamily="18" charset="0"/>
                        </a:rPr>
                        <a:t>Name</a:t>
                      </a:r>
                      <a:endParaRPr lang="en-US" sz="9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effectLst/>
                          <a:latin typeface="Times New Roman" panose="02020603050405020304" pitchFamily="18" charset="0"/>
                        </a:rPr>
                        <a:t>Gender</a:t>
                      </a:r>
                      <a:endParaRPr lang="en-US" sz="9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</a:rPr>
                        <a:t>Fever</a:t>
                      </a:r>
                      <a:endParaRPr lang="en-US" sz="9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</a:rPr>
                        <a:t>Cough</a:t>
                      </a:r>
                      <a:endParaRPr lang="en-US" sz="9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</a:rPr>
                        <a:t>Test-1</a:t>
                      </a:r>
                      <a:endParaRPr lang="en-US" sz="9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</a:rPr>
                        <a:t>Test-2</a:t>
                      </a:r>
                      <a:endParaRPr lang="en-US" sz="9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</a:rPr>
                        <a:t>Test-3</a:t>
                      </a:r>
                      <a:endParaRPr lang="en-US" sz="9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Times New Roman" panose="02020603050405020304" pitchFamily="18" charset="0"/>
                        </a:rPr>
                        <a:t>Test-4</a:t>
                      </a:r>
                      <a:endParaRPr lang="en-US" sz="9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1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Jack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1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Mary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Jim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76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1805291"/>
      </p:ext>
    </p:extLst>
  </p:cSld>
  <p:clrMapOvr>
    <a:masterClrMapping/>
  </p:clrMapOvr>
  <p:transition spd="med" advTm="45600">
    <p:split orient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>
            <a:extLst>
              <a:ext uri="{FF2B5EF4-FFF2-40B4-BE49-F238E27FC236}">
                <a16:creationId xmlns:a16="http://schemas.microsoft.com/office/drawing/2014/main" id="{F75BA150-4BC5-408A-9FC1-BC75FE259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756000"/>
            <a:ext cx="8458200" cy="4671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原因</a:t>
            </a:r>
          </a:p>
          <a:p>
            <a:pPr marL="817200" lvl="1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随着维数的增加，数据变得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越来越</a:t>
            </a:r>
            <a:r>
              <a:rPr lang="zh-CN" altLang="en-US" sz="22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稀疏</a:t>
            </a:r>
            <a:endParaRPr lang="en-US" altLang="zh-CN" sz="2200" b="1" dirty="0">
              <a:solidFill>
                <a:srgbClr val="FF67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下例：随着维度增加，数据被</a:t>
            </a:r>
            <a:r>
              <a:rPr lang="zh-CN" altLang="en-US">
                <a:sym typeface="Times New Roman" panose="02020603050405020304" pitchFamily="18" charset="0"/>
              </a:rPr>
              <a:t>绝大数</a:t>
            </a:r>
            <a:r>
              <a:rPr lang="en-US" altLang="zh-CN" dirty="0">
                <a:sym typeface="Times New Roman" panose="02020603050405020304" pitchFamily="18" charset="0"/>
              </a:rPr>
              <a:t>N</a:t>
            </a:r>
            <a:r>
              <a:rPr lang="zh-CN" altLang="en-US" dirty="0">
                <a:sym typeface="Times New Roman" panose="02020603050405020304" pitchFamily="18" charset="0"/>
              </a:rPr>
              <a:t>填充，而实际上我们更加关注生病</a:t>
            </a:r>
            <a:r>
              <a:rPr lang="zh-CN" altLang="en-US">
                <a:sym typeface="Times New Roman" panose="02020603050405020304" pitchFamily="18" charset="0"/>
              </a:rPr>
              <a:t>的数据</a:t>
            </a:r>
            <a:r>
              <a:rPr lang="en-US" altLang="zh-CN">
                <a:sym typeface="Times New Roman" panose="02020603050405020304" pitchFamily="18" charset="0"/>
              </a:rPr>
              <a:t>P</a:t>
            </a:r>
            <a:r>
              <a:rPr lang="zh-CN" altLang="en-US">
                <a:sym typeface="Times New Roman" panose="02020603050405020304" pitchFamily="18" charset="0"/>
              </a:rPr>
              <a:t>或者</a:t>
            </a:r>
            <a:r>
              <a:rPr lang="en-US" altLang="zh-CN">
                <a:sym typeface="Times New Roman" panose="02020603050405020304" pitchFamily="18" charset="0"/>
              </a:rPr>
              <a:t>Y</a:t>
            </a:r>
          </a:p>
          <a:p>
            <a:pPr lvl="2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endParaRPr lang="en-US" altLang="zh-CN">
              <a:sym typeface="Times New Roman" panose="02020603050405020304" pitchFamily="18" charset="0"/>
            </a:endParaRPr>
          </a:p>
          <a:p>
            <a:pPr lvl="2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endParaRPr lang="en-US" altLang="zh-CN">
              <a:sym typeface="Times New Roman" panose="02020603050405020304" pitchFamily="18" charset="0"/>
            </a:endParaRPr>
          </a:p>
          <a:p>
            <a:pPr marL="914400" lvl="2" indent="0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  <a:buNone/>
            </a:pPr>
            <a:endParaRPr lang="en-US" altLang="zh-CN"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子空间的可能的</a:t>
            </a:r>
            <a:r>
              <a:rPr lang="zh-CN" altLang="en-US" sz="22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组合将成倍增长</a:t>
            </a:r>
          </a:p>
          <a:p>
            <a:pPr lvl="2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>
                <a:sym typeface="Times New Roman" panose="02020603050405020304" pitchFamily="18" charset="0"/>
              </a:rPr>
              <a:t>基于规则的分类方法，建立的规则将组合成倍增长</a:t>
            </a:r>
          </a:p>
          <a:p>
            <a:pPr lvl="2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>
                <a:sym typeface="Times New Roman" panose="02020603050405020304" pitchFamily="18" charset="0"/>
              </a:rPr>
              <a:t>根据化验测试判定是否咳嗽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BD2465-CA0E-4C25-AF52-558A1CC47603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5688208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2.7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数据规约策略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为什么降维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8BBE4CC-11E3-4F05-8B72-A64904269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130456"/>
              </p:ext>
            </p:extLst>
          </p:nvPr>
        </p:nvGraphicFramePr>
        <p:xfrm>
          <a:off x="432000" y="2581758"/>
          <a:ext cx="828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00">
                  <a:extLst>
                    <a:ext uri="{9D8B030D-6E8A-4147-A177-3AD203B41FA5}">
                      <a16:colId xmlns:a16="http://schemas.microsoft.com/office/drawing/2014/main" val="660675859"/>
                    </a:ext>
                  </a:extLst>
                </a:gridCol>
                <a:gridCol w="1035000">
                  <a:extLst>
                    <a:ext uri="{9D8B030D-6E8A-4147-A177-3AD203B41FA5}">
                      <a16:colId xmlns:a16="http://schemas.microsoft.com/office/drawing/2014/main" val="1020303868"/>
                    </a:ext>
                  </a:extLst>
                </a:gridCol>
                <a:gridCol w="1035000">
                  <a:extLst>
                    <a:ext uri="{9D8B030D-6E8A-4147-A177-3AD203B41FA5}">
                      <a16:colId xmlns:a16="http://schemas.microsoft.com/office/drawing/2014/main" val="2108448769"/>
                    </a:ext>
                  </a:extLst>
                </a:gridCol>
                <a:gridCol w="1035000">
                  <a:extLst>
                    <a:ext uri="{9D8B030D-6E8A-4147-A177-3AD203B41FA5}">
                      <a16:colId xmlns:a16="http://schemas.microsoft.com/office/drawing/2014/main" val="2727356687"/>
                    </a:ext>
                  </a:extLst>
                </a:gridCol>
                <a:gridCol w="1035000">
                  <a:extLst>
                    <a:ext uri="{9D8B030D-6E8A-4147-A177-3AD203B41FA5}">
                      <a16:colId xmlns:a16="http://schemas.microsoft.com/office/drawing/2014/main" val="3845523216"/>
                    </a:ext>
                  </a:extLst>
                </a:gridCol>
                <a:gridCol w="10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133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effectLst/>
                          <a:latin typeface="Times New Roman" panose="02020603050405020304" pitchFamily="18" charset="0"/>
                        </a:rPr>
                        <a:t>Name</a:t>
                      </a:r>
                      <a:endParaRPr lang="en-US" sz="9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effectLst/>
                          <a:latin typeface="Times New Roman" panose="02020603050405020304" pitchFamily="18" charset="0"/>
                        </a:rPr>
                        <a:t>Gender</a:t>
                      </a:r>
                      <a:endParaRPr lang="en-US" sz="9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</a:rPr>
                        <a:t>Fever</a:t>
                      </a:r>
                      <a:endParaRPr lang="en-US" sz="9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</a:rPr>
                        <a:t>Cough</a:t>
                      </a:r>
                      <a:endParaRPr lang="en-US" sz="9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</a:rPr>
                        <a:t>Test-1</a:t>
                      </a:r>
                      <a:endParaRPr lang="en-US" sz="9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</a:rPr>
                        <a:t>Test-2</a:t>
                      </a:r>
                      <a:endParaRPr lang="en-US" sz="9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</a:rPr>
                        <a:t>Test-3</a:t>
                      </a:r>
                      <a:endParaRPr lang="en-US" sz="9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Times New Roman" panose="02020603050405020304" pitchFamily="18" charset="0"/>
                        </a:rPr>
                        <a:t>Test-4</a:t>
                      </a:r>
                      <a:endParaRPr lang="en-US" sz="9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1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Jack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1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Mary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Jim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76857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5CB94A9-BE16-4865-8804-4159DD243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542340"/>
              </p:ext>
            </p:extLst>
          </p:nvPr>
        </p:nvGraphicFramePr>
        <p:xfrm>
          <a:off x="432000" y="5367988"/>
          <a:ext cx="828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00">
                  <a:extLst>
                    <a:ext uri="{9D8B030D-6E8A-4147-A177-3AD203B41FA5}">
                      <a16:colId xmlns:a16="http://schemas.microsoft.com/office/drawing/2014/main" val="660675859"/>
                    </a:ext>
                  </a:extLst>
                </a:gridCol>
                <a:gridCol w="1035000">
                  <a:extLst>
                    <a:ext uri="{9D8B030D-6E8A-4147-A177-3AD203B41FA5}">
                      <a16:colId xmlns:a16="http://schemas.microsoft.com/office/drawing/2014/main" val="1020303868"/>
                    </a:ext>
                  </a:extLst>
                </a:gridCol>
                <a:gridCol w="1035000">
                  <a:extLst>
                    <a:ext uri="{9D8B030D-6E8A-4147-A177-3AD203B41FA5}">
                      <a16:colId xmlns:a16="http://schemas.microsoft.com/office/drawing/2014/main" val="2108448769"/>
                    </a:ext>
                  </a:extLst>
                </a:gridCol>
                <a:gridCol w="1035000">
                  <a:extLst>
                    <a:ext uri="{9D8B030D-6E8A-4147-A177-3AD203B41FA5}">
                      <a16:colId xmlns:a16="http://schemas.microsoft.com/office/drawing/2014/main" val="2727356687"/>
                    </a:ext>
                  </a:extLst>
                </a:gridCol>
                <a:gridCol w="1035000">
                  <a:extLst>
                    <a:ext uri="{9D8B030D-6E8A-4147-A177-3AD203B41FA5}">
                      <a16:colId xmlns:a16="http://schemas.microsoft.com/office/drawing/2014/main" val="3845523216"/>
                    </a:ext>
                  </a:extLst>
                </a:gridCol>
                <a:gridCol w="10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133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effectLst/>
                          <a:latin typeface="Times New Roman" panose="02020603050405020304" pitchFamily="18" charset="0"/>
                        </a:rPr>
                        <a:t>Name</a:t>
                      </a:r>
                      <a:endParaRPr lang="en-US" sz="9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effectLst/>
                          <a:latin typeface="Times New Roman" panose="02020603050405020304" pitchFamily="18" charset="0"/>
                        </a:rPr>
                        <a:t>Gender</a:t>
                      </a:r>
                      <a:endParaRPr lang="en-US" sz="9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</a:rPr>
                        <a:t>Fever</a:t>
                      </a:r>
                      <a:endParaRPr lang="en-US" sz="9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</a:rPr>
                        <a:t>Cough</a:t>
                      </a:r>
                      <a:endParaRPr lang="en-US" sz="9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</a:rPr>
                        <a:t>Test-1</a:t>
                      </a:r>
                      <a:endParaRPr lang="en-US" sz="9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</a:rPr>
                        <a:t>Test-2</a:t>
                      </a:r>
                      <a:endParaRPr lang="en-US" sz="9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</a:rPr>
                        <a:t>Test-3</a:t>
                      </a:r>
                      <a:endParaRPr lang="en-US" sz="9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Times New Roman" panose="02020603050405020304" pitchFamily="18" charset="0"/>
                        </a:rPr>
                        <a:t>Test-4</a:t>
                      </a:r>
                      <a:endParaRPr lang="en-US" sz="9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1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Jack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1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Mary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Jim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76857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DCC2BA8A-E86C-439C-80BA-7C4B8BAC2C54}"/>
              </a:ext>
            </a:extLst>
          </p:cNvPr>
          <p:cNvSpPr/>
          <p:nvPr/>
        </p:nvSpPr>
        <p:spPr>
          <a:xfrm>
            <a:off x="3534912" y="5327614"/>
            <a:ext cx="1044000" cy="1476000"/>
          </a:xfrm>
          <a:prstGeom prst="rect">
            <a:avLst/>
          </a:prstGeom>
          <a:noFill/>
          <a:ln>
            <a:solidFill>
              <a:srgbClr val="FF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 advTm="45600">
    <p:split orient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>
            <a:extLst>
              <a:ext uri="{FF2B5EF4-FFF2-40B4-BE49-F238E27FC236}">
                <a16:creationId xmlns:a16="http://schemas.microsoft.com/office/drawing/2014/main" id="{F75BA150-4BC5-408A-9FC1-BC75FE259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3991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原因</a:t>
            </a:r>
          </a:p>
          <a:p>
            <a:pPr marL="817200" lvl="1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类似神经网络的机器学习方法，主要需要</a:t>
            </a:r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学习各个特征的权值参数 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。特征越多，需要学习的参数越多，则模型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越复杂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b="1" dirty="0">
                <a:solidFill>
                  <a:srgbClr val="FF6700"/>
                </a:solidFill>
                <a:sym typeface="Times New Roman" panose="02020603050405020304" pitchFamily="18" charset="0"/>
              </a:rPr>
              <a:t>机器学习训练集原则</a:t>
            </a:r>
            <a:r>
              <a:rPr lang="zh-CN" altLang="en-US" dirty="0">
                <a:sym typeface="Times New Roman" panose="02020603050405020304" pitchFamily="18" charset="0"/>
              </a:rPr>
              <a:t>：模型越模型，需要更多的训练集来学习模型参数，否则模型将欠</a:t>
            </a:r>
            <a:r>
              <a:rPr lang="zh-CN" altLang="en-US">
                <a:sym typeface="Times New Roman" panose="02020603050405020304" pitchFamily="18" charset="0"/>
              </a:rPr>
              <a:t>拟合。</a:t>
            </a:r>
            <a:endParaRPr lang="en-US" altLang="zh-CN" dirty="0">
              <a:sym typeface="Times New Roman" panose="02020603050405020304" pitchFamily="18" charset="0"/>
            </a:endParaRPr>
          </a:p>
          <a:p>
            <a:pPr lvl="2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因此，如果数据集维度很高，而训练集数目很少，在使用复杂的机器学习模型的时候，</a:t>
            </a:r>
            <a:r>
              <a:rPr lang="zh-CN" altLang="en-US" b="1" dirty="0">
                <a:solidFill>
                  <a:srgbClr val="FF6700"/>
                </a:solidFill>
                <a:sym typeface="Times New Roman" panose="02020603050405020304" pitchFamily="18" charset="0"/>
              </a:rPr>
              <a:t>首选先降维</a:t>
            </a:r>
            <a:r>
              <a:rPr lang="zh-CN" altLang="en-US" dirty="0">
                <a:sym typeface="Times New Roman" panose="02020603050405020304" pitchFamily="18" charset="0"/>
              </a:rPr>
              <a:t>。</a:t>
            </a: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458913" y="2276872"/>
            <a:ext cx="6226175" cy="639762"/>
            <a:chOff x="1020" y="1911"/>
            <a:chExt cx="3922" cy="403"/>
          </a:xfrm>
        </p:grpSpPr>
        <p:graphicFrame>
          <p:nvGraphicFramePr>
            <p:cNvPr id="8" name="Object 4"/>
            <p:cNvGraphicFramePr>
              <a:graphicFrameLocks noChangeAspect="1"/>
            </p:cNvGraphicFramePr>
            <p:nvPr/>
          </p:nvGraphicFramePr>
          <p:xfrm>
            <a:off x="1020" y="1911"/>
            <a:ext cx="3922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65" r:id="rId3" imgW="500696" imgH="232875" progId="">
                    <p:embed/>
                  </p:oleObj>
                </mc:Choice>
                <mc:Fallback>
                  <p:oleObj r:id="rId3" imgW="500696" imgH="232875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1911"/>
                          <a:ext cx="3922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020" y="1911"/>
              <a:ext cx="3922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3070590" y="2363846"/>
            <a:ext cx="3860145" cy="540000"/>
          </a:xfrm>
          <a:prstGeom prst="rect">
            <a:avLst/>
          </a:prstGeom>
          <a:noFill/>
          <a:ln>
            <a:solidFill>
              <a:srgbClr val="FF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A4E8047-40D4-4FB9-8279-5658211A5C03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5688208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2.7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数据规约策略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为什么降维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077308"/>
      </p:ext>
    </p:extLst>
  </p:cSld>
  <p:clrMapOvr>
    <a:masterClrMapping/>
  </p:clrMapOvr>
  <p:transition spd="med" advTm="45600">
    <p:split orient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>
            <a:extLst>
              <a:ext uri="{FF2B5EF4-FFF2-40B4-BE49-F238E27FC236}">
                <a16:creationId xmlns:a16="http://schemas.microsoft.com/office/drawing/2014/main" id="{F75BA150-4BC5-408A-9FC1-BC75FE259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3991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原因</a:t>
            </a:r>
          </a:p>
          <a:p>
            <a:pPr marL="817200" lvl="1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类似神经网络的机器学习方法，主要需要</a:t>
            </a:r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学习各个特征的权值参数 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。特征越多，需要学习的参数越多，则模型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越复杂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b="1" dirty="0">
                <a:solidFill>
                  <a:srgbClr val="FF6700"/>
                </a:solidFill>
                <a:sym typeface="Times New Roman" panose="02020603050405020304" pitchFamily="18" charset="0"/>
              </a:rPr>
              <a:t>机器学习训练集原则</a:t>
            </a:r>
            <a:r>
              <a:rPr lang="zh-CN" altLang="en-US" dirty="0">
                <a:sym typeface="Times New Roman" panose="02020603050405020304" pitchFamily="18" charset="0"/>
              </a:rPr>
              <a:t>：模型越模型，需要更多的训练集来学习模型参数，否则模型将欠</a:t>
            </a:r>
            <a:r>
              <a:rPr lang="zh-CN" altLang="en-US">
                <a:sym typeface="Times New Roman" panose="02020603050405020304" pitchFamily="18" charset="0"/>
              </a:rPr>
              <a:t>拟合。</a:t>
            </a:r>
            <a:endParaRPr lang="en-US" altLang="zh-CN" dirty="0">
              <a:sym typeface="Times New Roman" panose="02020603050405020304" pitchFamily="18" charset="0"/>
            </a:endParaRPr>
          </a:p>
          <a:p>
            <a:pPr lvl="2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因此，如果数据集维度很高，而训练集数目很少，在使用复杂的机器学习模型的时候，</a:t>
            </a:r>
            <a:r>
              <a:rPr lang="zh-CN" altLang="en-US" b="1" dirty="0">
                <a:solidFill>
                  <a:srgbClr val="FF6700"/>
                </a:solidFill>
                <a:sym typeface="Times New Roman" panose="02020603050405020304" pitchFamily="18" charset="0"/>
              </a:rPr>
              <a:t>首选先降维</a:t>
            </a:r>
            <a:r>
              <a:rPr lang="zh-CN" altLang="en-US" dirty="0">
                <a:sym typeface="Times New Roman" panose="02020603050405020304" pitchFamily="18" charset="0"/>
              </a:rPr>
              <a:t>。</a:t>
            </a: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458913" y="2276872"/>
            <a:ext cx="6226175" cy="639762"/>
            <a:chOff x="1020" y="1911"/>
            <a:chExt cx="3922" cy="403"/>
          </a:xfrm>
        </p:grpSpPr>
        <p:graphicFrame>
          <p:nvGraphicFramePr>
            <p:cNvPr id="8" name="Object 4"/>
            <p:cNvGraphicFramePr>
              <a:graphicFrameLocks noChangeAspect="1"/>
            </p:cNvGraphicFramePr>
            <p:nvPr/>
          </p:nvGraphicFramePr>
          <p:xfrm>
            <a:off x="1020" y="1911"/>
            <a:ext cx="3922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594" r:id="rId3" imgW="500696" imgH="232875" progId="">
                    <p:embed/>
                  </p:oleObj>
                </mc:Choice>
                <mc:Fallback>
                  <p:oleObj r:id="rId3" imgW="500696" imgH="232875" progId="">
                    <p:embed/>
                    <p:pic>
                      <p:nvPicPr>
                        <p:cNvPr id="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1911"/>
                          <a:ext cx="3922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020" y="1911"/>
              <a:ext cx="3922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3070590" y="2363846"/>
            <a:ext cx="3860145" cy="540000"/>
          </a:xfrm>
          <a:prstGeom prst="rect">
            <a:avLst/>
          </a:prstGeom>
          <a:noFill/>
          <a:ln>
            <a:solidFill>
              <a:srgbClr val="FF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A4E8047-40D4-4FB9-8279-5658211A5C03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5688208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2.7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数据规约策略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为什么降维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7B97690-013E-4CA4-82B8-8B8C37AF6AFB}"/>
              </a:ext>
            </a:extLst>
          </p:cNvPr>
          <p:cNvSpPr/>
          <p:nvPr/>
        </p:nvSpPr>
        <p:spPr>
          <a:xfrm>
            <a:off x="252000" y="4747157"/>
            <a:ext cx="7821650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eaLnBrk="1" hangingPunct="1"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总结：需要降维的场景</a:t>
            </a: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eaLnBrk="1" hangingPunct="1"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数据稀疏，维度高</a:t>
            </a:r>
            <a:endParaRPr lang="en-US" altLang="zh-CN" sz="20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eaLnBrk="1" hangingPunct="1"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高维数据采用基于规则的分类方法</a:t>
            </a:r>
            <a:endParaRPr lang="en-US" altLang="zh-CN" sz="20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eaLnBrk="1" hangingPunct="1"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采用复杂模型，但是训练集数目较少</a:t>
            </a:r>
            <a:endParaRPr lang="en-US" altLang="zh-CN" sz="20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eaLnBrk="1" hangingPunct="1"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需要可视化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564276"/>
      </p:ext>
    </p:extLst>
  </p:cSld>
  <p:clrMapOvr>
    <a:masterClrMapping/>
  </p:clrMapOvr>
  <p:transition spd="med" advTm="45600">
    <p:split orient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518F48-1EE2-41A3-BCD9-EDF1BD749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47" y="3826745"/>
            <a:ext cx="6117706" cy="2923255"/>
          </a:xfrm>
          <a:prstGeom prst="rect">
            <a:avLst/>
          </a:prstGeom>
        </p:spPr>
      </p:pic>
      <p:sp>
        <p:nvSpPr>
          <p:cNvPr id="64515" name="Rectangle 3">
            <a:extLst>
              <a:ext uri="{FF2B5EF4-FFF2-40B4-BE49-F238E27FC236}">
                <a16:creationId xmlns:a16="http://schemas.microsoft.com/office/drawing/2014/main" id="{F75BA150-4BC5-408A-9FC1-BC75FE259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1396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PCA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主成分分析法核心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idea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数据中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很多属性之间可能存在这样或那样</a:t>
            </a:r>
            <a:r>
              <a:rPr lang="zh-CN" altLang="en-US" sz="20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的相关性</a:t>
            </a:r>
            <a:endParaRPr lang="en-US" altLang="zh-CN" sz="2000" b="1" dirty="0">
              <a:solidFill>
                <a:srgbClr val="FF67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能不能找到一个方法，将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多个相关性的属性组合仅仅形成一个</a:t>
            </a:r>
            <a:r>
              <a:rPr lang="zh-CN" altLang="en-US" sz="20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属性？</a:t>
            </a:r>
            <a:endParaRPr lang="en-US" altLang="zh-CN" sz="2000" b="1" dirty="0">
              <a:solidFill>
                <a:srgbClr val="FF67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6415065-1BE9-4F52-8DB8-3A62CE7072C2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2.8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降维典型方法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PCA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主成分分析法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E15696B-615A-4693-9E34-3937FA41B610}"/>
              </a:ext>
            </a:extLst>
          </p:cNvPr>
          <p:cNvSpPr/>
          <p:nvPr/>
        </p:nvSpPr>
        <p:spPr>
          <a:xfrm>
            <a:off x="2606268" y="4149053"/>
            <a:ext cx="2473178" cy="2520000"/>
          </a:xfrm>
          <a:prstGeom prst="rect">
            <a:avLst/>
          </a:prstGeom>
          <a:solidFill>
            <a:srgbClr val="FF67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理科成绩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8F61901-E0F9-4775-86BE-C635DDD3FD4B}"/>
              </a:ext>
            </a:extLst>
          </p:cNvPr>
          <p:cNvSpPr/>
          <p:nvPr/>
        </p:nvSpPr>
        <p:spPr>
          <a:xfrm>
            <a:off x="5108330" y="4149053"/>
            <a:ext cx="2473178" cy="25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文科成绩</a:t>
            </a:r>
          </a:p>
        </p:txBody>
      </p:sp>
    </p:spTree>
    <p:extLst>
      <p:ext uri="{BB962C8B-B14F-4D97-AF65-F5344CB8AC3E}">
        <p14:creationId xmlns:p14="http://schemas.microsoft.com/office/powerpoint/2010/main" val="308616519"/>
      </p:ext>
    </p:extLst>
  </p:cSld>
  <p:clrMapOvr>
    <a:masterClrMapping/>
  </p:clrMapOvr>
  <p:transition spd="med" advTm="45600">
    <p:split orient="vert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518F48-1EE2-41A3-BCD9-EDF1BD749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47" y="3826745"/>
            <a:ext cx="6117706" cy="2923255"/>
          </a:xfrm>
          <a:prstGeom prst="rect">
            <a:avLst/>
          </a:prstGeom>
        </p:spPr>
      </p:pic>
      <p:sp>
        <p:nvSpPr>
          <p:cNvPr id="64515" name="Rectangle 3">
            <a:extLst>
              <a:ext uri="{FF2B5EF4-FFF2-40B4-BE49-F238E27FC236}">
                <a16:creationId xmlns:a16="http://schemas.microsoft.com/office/drawing/2014/main" id="{F75BA150-4BC5-408A-9FC1-BC75FE259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2581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PCA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主成分分析法核心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idea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数据中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很多属性之间可能存在这样或那样</a:t>
            </a:r>
            <a:r>
              <a:rPr lang="zh-CN" altLang="en-US" sz="20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的相关性</a:t>
            </a:r>
            <a:endParaRPr lang="en-US" altLang="zh-CN" sz="2000" b="1" dirty="0">
              <a:solidFill>
                <a:srgbClr val="FF67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能不能找到一个方法，将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多个相关性的属性组合仅仅形成一个</a:t>
            </a:r>
            <a:r>
              <a:rPr lang="zh-CN" altLang="en-US" sz="20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属性？</a:t>
            </a:r>
            <a:endParaRPr lang="en-US" altLang="zh-CN" sz="2000" b="1" dirty="0">
              <a:solidFill>
                <a:srgbClr val="FF67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主成分分析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就是设法将原来众多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具有一定相关性的属性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（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比如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p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个属性），重新组合成一组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相互无关的综合属性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来代替原来属性。通常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数学上的处理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就是将</a:t>
            </a:r>
            <a:r>
              <a:rPr lang="zh-CN" altLang="en-US" sz="20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原来 </a:t>
            </a:r>
            <a:r>
              <a:rPr lang="en-US" altLang="zh-CN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p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个属性作线性组合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，作为新的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综合属性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6415065-1BE9-4F52-8DB8-3A62CE7072C2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2.8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降维典型方法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PCA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主成分分析法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E15696B-615A-4693-9E34-3937FA41B610}"/>
              </a:ext>
            </a:extLst>
          </p:cNvPr>
          <p:cNvSpPr/>
          <p:nvPr/>
        </p:nvSpPr>
        <p:spPr>
          <a:xfrm>
            <a:off x="2606268" y="4149053"/>
            <a:ext cx="2473178" cy="2520000"/>
          </a:xfrm>
          <a:prstGeom prst="rect">
            <a:avLst/>
          </a:prstGeom>
          <a:solidFill>
            <a:srgbClr val="FF67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理科成绩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8F61901-E0F9-4775-86BE-C635DDD3FD4B}"/>
              </a:ext>
            </a:extLst>
          </p:cNvPr>
          <p:cNvSpPr/>
          <p:nvPr/>
        </p:nvSpPr>
        <p:spPr>
          <a:xfrm>
            <a:off x="5108330" y="4149053"/>
            <a:ext cx="2473178" cy="25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文科成绩</a:t>
            </a:r>
          </a:p>
        </p:txBody>
      </p:sp>
    </p:spTree>
    <p:extLst>
      <p:ext uri="{BB962C8B-B14F-4D97-AF65-F5344CB8AC3E}">
        <p14:creationId xmlns:p14="http://schemas.microsoft.com/office/powerpoint/2010/main" val="81175556"/>
      </p:ext>
    </p:extLst>
  </p:cSld>
  <p:clrMapOvr>
    <a:masterClrMapping/>
  </p:clrMapOvr>
  <p:transition spd="med" advTm="45600">
    <p:split orient="vert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518F48-1EE2-41A3-BCD9-EDF1BD749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147" y="3826745"/>
            <a:ext cx="6117706" cy="2923255"/>
          </a:xfrm>
          <a:prstGeom prst="rect">
            <a:avLst/>
          </a:prstGeom>
        </p:spPr>
      </p:pic>
      <p:sp>
        <p:nvSpPr>
          <p:cNvPr id="64515" name="Rectangle 3">
            <a:extLst>
              <a:ext uri="{FF2B5EF4-FFF2-40B4-BE49-F238E27FC236}">
                <a16:creationId xmlns:a16="http://schemas.microsoft.com/office/drawing/2014/main" id="{F75BA150-4BC5-408A-9FC1-BC75FE259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2581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PCA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主成分分析法核心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idea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数据中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很多属性之间可能存在这样或那样</a:t>
            </a:r>
            <a:r>
              <a:rPr lang="zh-CN" altLang="en-US" sz="20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的相关性</a:t>
            </a:r>
            <a:endParaRPr lang="en-US" altLang="zh-CN" sz="2000" b="1" dirty="0">
              <a:solidFill>
                <a:srgbClr val="FF67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能不能找到一个方法，将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多个相关性的属性组合仅仅形成一个</a:t>
            </a:r>
            <a:r>
              <a:rPr lang="zh-CN" altLang="en-US" sz="20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属性？</a:t>
            </a:r>
            <a:endParaRPr lang="en-US" altLang="zh-CN" sz="2000" b="1" dirty="0">
              <a:solidFill>
                <a:srgbClr val="FF67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主成分分析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就是设法将原来众多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具有一定相关性的属性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（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比如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p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个属性），重新组合成一组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相互无关的综合属性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来代替原来属性。通常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数学上的处理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就是将</a:t>
            </a:r>
            <a:r>
              <a:rPr lang="zh-CN" altLang="en-US" sz="20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原来 </a:t>
            </a:r>
            <a:r>
              <a:rPr lang="en-US" altLang="zh-CN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p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个属性作线性组合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，作为新的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综合属性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832822" y="3337541"/>
          <a:ext cx="3478356" cy="489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7" name="Equation" r:id="rId4" imgW="1625400" imgH="228600" progId="Equation.DSMT4">
                  <p:embed/>
                </p:oleObj>
              </mc:Choice>
              <mc:Fallback>
                <p:oleObj name="Equation" r:id="rId4" imgW="1625400" imgH="22860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2822" y="3337541"/>
                        <a:ext cx="3478356" cy="4892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96415065-1BE9-4F52-8DB8-3A62CE7072C2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2.8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降维典型方法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PCA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主成分分析法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E15696B-615A-4693-9E34-3937FA41B610}"/>
              </a:ext>
            </a:extLst>
          </p:cNvPr>
          <p:cNvSpPr/>
          <p:nvPr/>
        </p:nvSpPr>
        <p:spPr>
          <a:xfrm>
            <a:off x="2606268" y="4149053"/>
            <a:ext cx="2473178" cy="2520000"/>
          </a:xfrm>
          <a:prstGeom prst="rect">
            <a:avLst/>
          </a:prstGeom>
          <a:solidFill>
            <a:srgbClr val="FF67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理科成绩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8F61901-E0F9-4775-86BE-C635DDD3FD4B}"/>
              </a:ext>
            </a:extLst>
          </p:cNvPr>
          <p:cNvSpPr/>
          <p:nvPr/>
        </p:nvSpPr>
        <p:spPr>
          <a:xfrm>
            <a:off x="5108330" y="4149053"/>
            <a:ext cx="2473178" cy="25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文科成绩</a:t>
            </a:r>
          </a:p>
        </p:txBody>
      </p:sp>
    </p:spTree>
    <p:extLst>
      <p:ext uri="{BB962C8B-B14F-4D97-AF65-F5344CB8AC3E}">
        <p14:creationId xmlns:p14="http://schemas.microsoft.com/office/powerpoint/2010/main" val="3668408274"/>
      </p:ext>
    </p:extLst>
  </p:cSld>
  <p:clrMapOvr>
    <a:masterClrMapping/>
  </p:clrMapOvr>
  <p:transition spd="med" advTm="45600">
    <p:split orient="vert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52000" y="756000"/>
            <a:ext cx="8640000" cy="113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1pPr>
            <a:lvl2pPr marL="742950" indent="-285750" eaLnBrk="0" hangingPunct="0"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2pPr>
            <a:lvl3pPr marL="1143000" indent="-228600" eaLnBrk="0" hangingPunct="0"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3pPr>
            <a:lvl4pPr marL="1600200" indent="-228600" eaLnBrk="0" hangingPunct="0"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4pPr>
            <a:lvl5pPr marL="2057400" indent="-228600" eaLnBrk="0" hangingPunct="0"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9pPr>
          </a:lstStyle>
          <a:p>
            <a:pPr algn="just" eaLnBrk="1" hangingPunct="1">
              <a:lnSpc>
                <a:spcPct val="150000"/>
              </a:lnSpc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zh-CN" altLang="en-US" sz="2400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定义：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记</a:t>
            </a:r>
            <a:r>
              <a:rPr lang="en-US" altLang="zh-CN" sz="2400" b="0" i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</a:t>
            </a:r>
            <a:r>
              <a:rPr lang="en-US" altLang="zh-CN" sz="2400" b="0" baseline="-30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400" b="0" i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</a:t>
            </a:r>
            <a:r>
              <a:rPr lang="en-US" altLang="zh-CN" sz="2400" b="0" baseline="-30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…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400" b="0" i="1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</a:t>
            </a:r>
            <a:r>
              <a:rPr lang="en-US" altLang="zh-CN" sz="2400" b="0" baseline="-30000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为原变量指标，</a:t>
            </a:r>
            <a:r>
              <a:rPr lang="en-US" altLang="zh-CN" sz="2400" b="0" i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z</a:t>
            </a:r>
            <a:r>
              <a:rPr lang="en-US" altLang="zh-CN" sz="2400" b="0" baseline="-30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400" b="0" i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z</a:t>
            </a:r>
            <a:r>
              <a:rPr lang="en-US" altLang="zh-CN" sz="2400" b="0" baseline="-30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…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400" b="0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z</a:t>
            </a:r>
            <a:r>
              <a:rPr lang="en-US" altLang="zh-CN" sz="2400" b="0" baseline="-30000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（</a:t>
            </a:r>
            <a:r>
              <a:rPr lang="en-US" altLang="zh-CN" sz="2400" b="0" i="1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</a:t>
            </a:r>
            <a:r>
              <a:rPr lang="en-US" altLang="zh-CN" sz="2400" b="0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≤</a:t>
            </a:r>
            <a:r>
              <a:rPr lang="en-US" altLang="zh-CN" sz="2400" b="0" i="1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）为新变量指标</a:t>
            </a: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6522263"/>
              </p:ext>
            </p:extLst>
          </p:nvPr>
        </p:nvGraphicFramePr>
        <p:xfrm>
          <a:off x="1968246" y="2101596"/>
          <a:ext cx="5207508" cy="2654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25" r:id="rId3" imgW="1943100" imgH="990600" progId="Equation.3">
                  <p:embed/>
                </p:oleObj>
              </mc:Choice>
              <mc:Fallback>
                <p:oleObj r:id="rId3" imgW="1943100" imgH="990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246" y="2101596"/>
                        <a:ext cx="5207508" cy="26548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9DD50DC9-F936-4E4E-9551-7EC938367DC7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2.8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降维典型方法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主成分计算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427770"/>
      </p:ext>
    </p:extLst>
  </p:cSld>
  <p:clrMapOvr>
    <a:masterClrMapping/>
  </p:clrMapOvr>
  <p:transition spd="med">
    <p:split orient="vert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6"/>
          <p:cNvGrpSpPr>
            <a:grpSpLocks/>
          </p:cNvGrpSpPr>
          <p:nvPr/>
        </p:nvGrpSpPr>
        <p:grpSpPr bwMode="auto">
          <a:xfrm>
            <a:off x="323850" y="953811"/>
            <a:ext cx="3527425" cy="2592387"/>
            <a:chOff x="431" y="2568"/>
            <a:chExt cx="2222" cy="1633"/>
          </a:xfrm>
        </p:grpSpPr>
        <p:grpSp>
          <p:nvGrpSpPr>
            <p:cNvPr id="60" name="Group 7"/>
            <p:cNvGrpSpPr>
              <a:grpSpLocks/>
            </p:cNvGrpSpPr>
            <p:nvPr/>
          </p:nvGrpSpPr>
          <p:grpSpPr bwMode="auto">
            <a:xfrm>
              <a:off x="431" y="2614"/>
              <a:ext cx="2041" cy="1587"/>
              <a:chOff x="431" y="2614"/>
              <a:chExt cx="2041" cy="1587"/>
            </a:xfrm>
          </p:grpSpPr>
          <p:sp>
            <p:nvSpPr>
              <p:cNvPr id="63" name="Line 8"/>
              <p:cNvSpPr>
                <a:spLocks noChangeShapeType="1"/>
              </p:cNvSpPr>
              <p:nvPr/>
            </p:nvSpPr>
            <p:spPr bwMode="auto">
              <a:xfrm>
                <a:off x="431" y="3430"/>
                <a:ext cx="204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4" name="Line 9"/>
              <p:cNvSpPr>
                <a:spLocks noChangeShapeType="1"/>
              </p:cNvSpPr>
              <p:nvPr/>
            </p:nvSpPr>
            <p:spPr bwMode="auto">
              <a:xfrm flipV="1">
                <a:off x="1338" y="2614"/>
                <a:ext cx="0" cy="154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5" name="Rectangle 10"/>
              <p:cNvSpPr>
                <a:spLocks noChangeArrowheads="1"/>
              </p:cNvSpPr>
              <p:nvPr/>
            </p:nvSpPr>
            <p:spPr bwMode="auto">
              <a:xfrm>
                <a:off x="431" y="2659"/>
                <a:ext cx="1950" cy="15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grpSp>
            <p:nvGrpSpPr>
              <p:cNvPr id="66" name="Group 11"/>
              <p:cNvGrpSpPr>
                <a:grpSpLocks/>
              </p:cNvGrpSpPr>
              <p:nvPr/>
            </p:nvGrpSpPr>
            <p:grpSpPr bwMode="auto">
              <a:xfrm>
                <a:off x="884" y="2976"/>
                <a:ext cx="908" cy="817"/>
                <a:chOff x="975" y="2976"/>
                <a:chExt cx="908" cy="817"/>
              </a:xfrm>
            </p:grpSpPr>
            <p:sp>
              <p:nvSpPr>
                <p:cNvPr id="67" name="Oval 12"/>
                <p:cNvSpPr>
                  <a:spLocks noChangeArrowheads="1"/>
                </p:cNvSpPr>
                <p:nvPr/>
              </p:nvSpPr>
              <p:spPr bwMode="auto">
                <a:xfrm>
                  <a:off x="1655" y="3113"/>
                  <a:ext cx="46" cy="45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68" name="Oval 13"/>
                <p:cNvSpPr>
                  <a:spLocks noChangeArrowheads="1"/>
                </p:cNvSpPr>
                <p:nvPr/>
              </p:nvSpPr>
              <p:spPr bwMode="auto">
                <a:xfrm>
                  <a:off x="1791" y="3249"/>
                  <a:ext cx="46" cy="45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69" name="Oval 14"/>
                <p:cNvSpPr>
                  <a:spLocks noChangeArrowheads="1"/>
                </p:cNvSpPr>
                <p:nvPr/>
              </p:nvSpPr>
              <p:spPr bwMode="auto">
                <a:xfrm>
                  <a:off x="1655" y="3339"/>
                  <a:ext cx="46" cy="45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70" name="Oval 15"/>
                <p:cNvSpPr>
                  <a:spLocks noChangeArrowheads="1"/>
                </p:cNvSpPr>
                <p:nvPr/>
              </p:nvSpPr>
              <p:spPr bwMode="auto">
                <a:xfrm>
                  <a:off x="1474" y="3249"/>
                  <a:ext cx="46" cy="45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71" name="Oval 16"/>
                <p:cNvSpPr>
                  <a:spLocks noChangeArrowheads="1"/>
                </p:cNvSpPr>
                <p:nvPr/>
              </p:nvSpPr>
              <p:spPr bwMode="auto">
                <a:xfrm>
                  <a:off x="1474" y="3657"/>
                  <a:ext cx="46" cy="45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72" name="Oval 17"/>
                <p:cNvSpPr>
                  <a:spLocks noChangeArrowheads="1"/>
                </p:cNvSpPr>
                <p:nvPr/>
              </p:nvSpPr>
              <p:spPr bwMode="auto">
                <a:xfrm>
                  <a:off x="1565" y="3521"/>
                  <a:ext cx="46" cy="45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73" name="Oval 18"/>
                <p:cNvSpPr>
                  <a:spLocks noChangeArrowheads="1"/>
                </p:cNvSpPr>
                <p:nvPr/>
              </p:nvSpPr>
              <p:spPr bwMode="auto">
                <a:xfrm>
                  <a:off x="1247" y="3475"/>
                  <a:ext cx="46" cy="45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74" name="Oval 19"/>
                <p:cNvSpPr>
                  <a:spLocks noChangeArrowheads="1"/>
                </p:cNvSpPr>
                <p:nvPr/>
              </p:nvSpPr>
              <p:spPr bwMode="auto">
                <a:xfrm>
                  <a:off x="1156" y="3612"/>
                  <a:ext cx="46" cy="45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75" name="Oval 20"/>
                <p:cNvSpPr>
                  <a:spLocks noChangeArrowheads="1"/>
                </p:cNvSpPr>
                <p:nvPr/>
              </p:nvSpPr>
              <p:spPr bwMode="auto">
                <a:xfrm>
                  <a:off x="1202" y="3657"/>
                  <a:ext cx="46" cy="45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76" name="Oval 21"/>
                <p:cNvSpPr>
                  <a:spLocks noChangeArrowheads="1"/>
                </p:cNvSpPr>
                <p:nvPr/>
              </p:nvSpPr>
              <p:spPr bwMode="auto">
                <a:xfrm>
                  <a:off x="1429" y="3521"/>
                  <a:ext cx="46" cy="45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77" name="Oval 22"/>
                <p:cNvSpPr>
                  <a:spLocks noChangeArrowheads="1"/>
                </p:cNvSpPr>
                <p:nvPr/>
              </p:nvSpPr>
              <p:spPr bwMode="auto">
                <a:xfrm>
                  <a:off x="1791" y="3113"/>
                  <a:ext cx="46" cy="45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78" name="Oval 23"/>
                <p:cNvSpPr>
                  <a:spLocks noChangeArrowheads="1"/>
                </p:cNvSpPr>
                <p:nvPr/>
              </p:nvSpPr>
              <p:spPr bwMode="auto">
                <a:xfrm>
                  <a:off x="1066" y="3748"/>
                  <a:ext cx="46" cy="45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24"/>
                <p:cNvSpPr>
                  <a:spLocks noChangeArrowheads="1"/>
                </p:cNvSpPr>
                <p:nvPr/>
              </p:nvSpPr>
              <p:spPr bwMode="auto">
                <a:xfrm>
                  <a:off x="1837" y="2976"/>
                  <a:ext cx="46" cy="45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80" name="Oval 25"/>
                <p:cNvSpPr>
                  <a:spLocks noChangeArrowheads="1"/>
                </p:cNvSpPr>
                <p:nvPr/>
              </p:nvSpPr>
              <p:spPr bwMode="auto">
                <a:xfrm>
                  <a:off x="1519" y="3385"/>
                  <a:ext cx="46" cy="45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81" name="Oval 26"/>
                <p:cNvSpPr>
                  <a:spLocks noChangeArrowheads="1"/>
                </p:cNvSpPr>
                <p:nvPr/>
              </p:nvSpPr>
              <p:spPr bwMode="auto">
                <a:xfrm>
                  <a:off x="975" y="3702"/>
                  <a:ext cx="46" cy="45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61" name="Text Box 27"/>
            <p:cNvSpPr txBox="1">
              <a:spLocks noChangeArrowheads="1"/>
            </p:cNvSpPr>
            <p:nvPr/>
          </p:nvSpPr>
          <p:spPr bwMode="auto">
            <a:xfrm>
              <a:off x="2290" y="3385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x</a:t>
              </a:r>
              <a:r>
                <a:rPr lang="en-US" altLang="zh-CN" baseline="-250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2" name="Text Box 28"/>
            <p:cNvSpPr txBox="1">
              <a:spLocks noChangeArrowheads="1"/>
            </p:cNvSpPr>
            <p:nvPr/>
          </p:nvSpPr>
          <p:spPr bwMode="auto">
            <a:xfrm>
              <a:off x="1383" y="2568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x</a:t>
              </a:r>
              <a:r>
                <a:rPr lang="en-US" altLang="zh-CN" baseline="-250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82" name="Text Box 56"/>
          <p:cNvSpPr txBox="1">
            <a:spLocks noChangeArrowheads="1"/>
          </p:cNvSpPr>
          <p:nvPr/>
        </p:nvSpPr>
        <p:spPr bwMode="auto">
          <a:xfrm>
            <a:off x="252000" y="3612293"/>
            <a:ext cx="8640000" cy="2812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 algn="just" eaLnBrk="1" hangingPunct="1">
              <a:lnSpc>
                <a:spcPct val="150000"/>
              </a:lnSpc>
              <a:spcBef>
                <a:spcPts val="600"/>
              </a:spcBef>
              <a:buClr>
                <a:srgbClr val="FF67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线性变换</a:t>
            </a:r>
            <a:r>
              <a:rPr lang="zh-CN" altLang="en-US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等价于坐标旋转</a:t>
            </a:r>
            <a:endParaRPr lang="en-US" altLang="zh-CN" b="1" dirty="0">
              <a:solidFill>
                <a:srgbClr val="FF67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spcBef>
                <a:spcPts val="600"/>
              </a:spcBef>
              <a:buClr>
                <a:srgbClr val="FF6700"/>
              </a:buClr>
              <a:buSzPct val="80000"/>
            </a:pP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 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变换的目的是为了使得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个样本点在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y</a:t>
            </a:r>
            <a:r>
              <a:rPr lang="en-US" altLang="zh-CN" sz="2200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轴方向上的离散程度最大，既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y</a:t>
            </a:r>
            <a:r>
              <a:rPr lang="en-US" altLang="zh-CN" sz="2200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的方差达最大。说明变量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y</a:t>
            </a:r>
            <a:r>
              <a:rPr lang="en-US" altLang="zh-CN" sz="2200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代表了原始数据的绝大部分信息，对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y</a:t>
            </a:r>
            <a:r>
              <a:rPr lang="en-US" altLang="zh-CN" sz="2200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忽略也无损大局，即由两个指标压缩成一个指标。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342900" indent="-342900" algn="just" eaLnBrk="1" hangingPunct="1">
              <a:lnSpc>
                <a:spcPct val="150000"/>
              </a:lnSpc>
              <a:spcBef>
                <a:spcPts val="600"/>
              </a:spcBef>
              <a:buClr>
                <a:srgbClr val="FF67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主成分分析</a:t>
            </a:r>
            <a:r>
              <a:rPr lang="zh-CN" altLang="en-US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几何意义：</a:t>
            </a:r>
            <a:r>
              <a:rPr lang="zh-CN" altLang="en-US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寻找主轴</a:t>
            </a:r>
            <a:endParaRPr lang="en-US" altLang="zh-CN" b="1">
              <a:solidFill>
                <a:srgbClr val="FF67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8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44" b="11113"/>
          <a:stretch>
            <a:fillRect/>
          </a:stretch>
        </p:blipFill>
        <p:spPr bwMode="auto">
          <a:xfrm>
            <a:off x="4790719" y="969685"/>
            <a:ext cx="4105275" cy="255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294496"/>
              </p:ext>
            </p:extLst>
          </p:nvPr>
        </p:nvGraphicFramePr>
        <p:xfrm>
          <a:off x="2940928" y="1032178"/>
          <a:ext cx="2857853" cy="897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0" name="公式" r:id="rId4" imgW="1536480" imgH="482400" progId="Equation.3">
                  <p:embed/>
                </p:oleObj>
              </mc:Choice>
              <mc:Fallback>
                <p:oleObj name="公式" r:id="rId4" imgW="153648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0928" y="1032178"/>
                        <a:ext cx="2857853" cy="897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2">
            <a:extLst>
              <a:ext uri="{FF2B5EF4-FFF2-40B4-BE49-F238E27FC236}">
                <a16:creationId xmlns:a16="http://schemas.microsoft.com/office/drawing/2014/main" id="{7F519A6F-969E-41B8-8ED6-F427828DB95F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2.8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降维典型方法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主成分几何意义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251634"/>
      </p:ext>
    </p:extLst>
  </p:cSld>
  <p:clrMapOvr>
    <a:masterClrMapping/>
  </p:clrMapOvr>
  <p:transition spd="med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F4294B96-D033-4B79-BA4F-D590E72758C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数据预处理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主要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任务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98897AEC-0866-4D6E-88CA-5DE1A7073BC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585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数据清理</a:t>
            </a:r>
          </a:p>
          <a:p>
            <a:pPr lvl="1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填写缺失值，平滑噪声数据，识别或删除离群，并解决不一致问题</a:t>
            </a:r>
          </a:p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数据集成</a:t>
            </a:r>
          </a:p>
          <a:p>
            <a:pPr lvl="1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整合多个数据库，多维数据集或文件</a:t>
            </a:r>
          </a:p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数据缩减</a:t>
            </a:r>
          </a:p>
          <a:p>
            <a:pPr lvl="1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降维</a:t>
            </a:r>
          </a:p>
          <a:p>
            <a:pPr lvl="1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Numerosity reduction</a:t>
            </a:r>
          </a:p>
          <a:p>
            <a:pPr lvl="1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数据压缩</a:t>
            </a:r>
          </a:p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数据转换和数据离散化</a:t>
            </a:r>
          </a:p>
          <a:p>
            <a:pPr lvl="1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正常化</a:t>
            </a:r>
          </a:p>
          <a:p>
            <a:pPr lvl="1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生成概念层次结构</a:t>
            </a:r>
          </a:p>
        </p:txBody>
      </p:sp>
    </p:spTree>
  </p:cSld>
  <p:clrMapOvr>
    <a:masterClrMapping/>
  </p:clrMapOvr>
  <p:transition spd="med" advTm="35232">
    <p:split orient="vert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52000" y="756000"/>
            <a:ext cx="8640000" cy="287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正如二维椭圆有两个主轴，三维椭球有三个主轴一样，有几个变量，就有几个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主成分。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342900" indent="-3429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选择越少的主成分，降维就越好。什么是标准呢？那就是这些被选的主成分所代表的</a:t>
            </a:r>
            <a:r>
              <a:rPr lang="zh-CN" altLang="en-US" sz="24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主轴的长度之和占了主轴长度总和的</a:t>
            </a:r>
            <a:r>
              <a:rPr lang="zh-CN" altLang="en-US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大部分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44" b="11113"/>
          <a:stretch>
            <a:fillRect/>
          </a:stretch>
        </p:blipFill>
        <p:spPr bwMode="auto">
          <a:xfrm>
            <a:off x="0" y="3830982"/>
            <a:ext cx="3643209" cy="2271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7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32" r="11914"/>
          <a:stretch/>
        </p:blipFill>
        <p:spPr bwMode="auto">
          <a:xfrm>
            <a:off x="3549684" y="3920775"/>
            <a:ext cx="5529808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A72C98AC-0086-4365-BCE9-2D14D3883EE5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2.8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降维典型方法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主成分几何意义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889027"/>
      </p:ext>
    </p:extLst>
  </p:cSld>
  <p:clrMapOvr>
    <a:masterClrMapping/>
  </p:clrMapOvr>
  <p:transition spd="med">
    <p:split orient="vert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52000" y="756000"/>
            <a:ext cx="8458200" cy="2319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从几何上看，</a:t>
            </a:r>
            <a:r>
              <a:rPr lang="zh-CN" altLang="en-US" sz="24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找主成分的问题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就是找出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维空间中椭球体的</a:t>
            </a:r>
            <a:r>
              <a:rPr lang="zh-CN" altLang="en-US" sz="24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主轴问题</a:t>
            </a:r>
          </a:p>
          <a:p>
            <a:pPr marL="342900" indent="-3429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从数学上可以证明，它们分别是</a:t>
            </a:r>
            <a:r>
              <a:rPr lang="zh-CN" altLang="en-US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相关矩阵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的</a:t>
            </a:r>
            <a:r>
              <a:rPr lang="en-US" altLang="zh-CN" sz="24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</a:t>
            </a:r>
            <a:r>
              <a:rPr lang="zh-CN" altLang="en-US" sz="24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个较大的特征值所对应</a:t>
            </a:r>
            <a:r>
              <a:rPr lang="zh-CN" altLang="en-US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的特征向量</a:t>
            </a:r>
            <a:endParaRPr lang="zh-CN" altLang="en-US" sz="2400" b="1" dirty="0">
              <a:solidFill>
                <a:srgbClr val="FF67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aphicFrame>
        <p:nvGraphicFramePr>
          <p:cNvPr id="7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932450"/>
              </p:ext>
            </p:extLst>
          </p:nvPr>
        </p:nvGraphicFramePr>
        <p:xfrm>
          <a:off x="4716016" y="3782199"/>
          <a:ext cx="3905631" cy="1991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73" r:id="rId3" imgW="1943100" imgH="990600" progId="Equation.3">
                  <p:embed/>
                </p:oleObj>
              </mc:Choice>
              <mc:Fallback>
                <p:oleObj r:id="rId3" imgW="1943100" imgH="990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3782199"/>
                        <a:ext cx="3905631" cy="1991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44" b="11113"/>
          <a:stretch>
            <a:fillRect/>
          </a:stretch>
        </p:blipFill>
        <p:spPr bwMode="auto">
          <a:xfrm>
            <a:off x="282565" y="3288406"/>
            <a:ext cx="4511873" cy="2813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0F1DAC6A-F231-4C90-9407-9DC97EB66FE3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2.8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降维典型方法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主成分几何意义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506802"/>
      </p:ext>
    </p:extLst>
  </p:cSld>
  <p:clrMapOvr>
    <a:masterClrMapping/>
  </p:clrMapOvr>
  <p:transition spd="med">
    <p:split orient="vert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51999" y="756000"/>
            <a:ext cx="8640000" cy="4274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1pPr>
            <a:lvl2pPr marL="742950" indent="-285750" eaLnBrk="0" hangingPunct="0"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2pPr>
            <a:lvl3pPr marL="1143000" indent="-228600" eaLnBrk="0" hangingPunct="0"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3pPr>
            <a:lvl4pPr marL="1600200" indent="-228600" eaLnBrk="0" hangingPunct="0"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4pPr>
            <a:lvl5pPr marL="2057400" indent="-228600" eaLnBrk="0" hangingPunct="0"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zh-CN" altLang="en-US" sz="240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（一）计算相关系数矩阵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zh-CN" altLang="en-US" sz="2400">
              <a:latin typeface="Times New Roman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zh-CN" altLang="en-US" sz="2400">
              <a:latin typeface="Times New Roman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zh-CN" altLang="en-US" sz="240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</a:t>
            </a:r>
            <a:endParaRPr lang="en-US" altLang="zh-CN" sz="2400">
              <a:latin typeface="Times New Roman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Font typeface="Wingdings" pitchFamily="2" charset="2"/>
              <a:buNone/>
            </a:pPr>
            <a:endParaRPr lang="zh-CN" altLang="en-US" sz="2400">
              <a:latin typeface="Times New Roman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zh-CN" altLang="en-US" sz="2400" b="0" i="1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</a:t>
            </a:r>
            <a:r>
              <a:rPr lang="en-US" altLang="zh-CN" sz="2400" b="0" i="1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</a:t>
            </a:r>
            <a:r>
              <a:rPr lang="en-US" altLang="zh-CN" sz="2400" b="0" i="1" baseline="-3000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ij</a:t>
            </a:r>
            <a:r>
              <a:rPr lang="zh-CN" altLang="en-US" sz="2400" b="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（</a:t>
            </a:r>
            <a:r>
              <a:rPr lang="en-US" altLang="zh-CN" sz="2400" b="0" i="1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</a:t>
            </a:r>
            <a:r>
              <a:rPr lang="zh-CN" altLang="en-US" sz="2400" b="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400" b="0" i="1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j</a:t>
            </a:r>
            <a:r>
              <a:rPr lang="en-US" altLang="zh-CN" sz="2400" b="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=1</a:t>
            </a:r>
            <a:r>
              <a:rPr lang="zh-CN" altLang="en-US" sz="2400" b="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400" b="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400" b="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400" b="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…</a:t>
            </a:r>
            <a:r>
              <a:rPr lang="zh-CN" altLang="en-US" sz="2400" b="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400" b="0" i="1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</a:t>
            </a:r>
            <a:r>
              <a:rPr lang="zh-CN" altLang="en-US" sz="2400" b="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）为原变量</a:t>
            </a:r>
            <a:r>
              <a:rPr lang="en-US" altLang="zh-CN" sz="2400" b="0" i="1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</a:t>
            </a:r>
            <a:r>
              <a:rPr lang="en-US" altLang="zh-CN" sz="2400" b="0" i="1" baseline="-3000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</a:t>
            </a:r>
            <a:r>
              <a:rPr lang="zh-CN" altLang="en-US" sz="2400" b="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与</a:t>
            </a:r>
            <a:r>
              <a:rPr lang="en-US" altLang="zh-CN" sz="2400" b="0" i="1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</a:t>
            </a:r>
            <a:r>
              <a:rPr lang="en-US" altLang="zh-CN" sz="2400" b="0" i="1" baseline="-3000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j</a:t>
            </a:r>
            <a:r>
              <a:rPr lang="zh-CN" altLang="en-US" sz="2400" b="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的相关系数， </a:t>
            </a:r>
            <a:r>
              <a:rPr lang="en-US" altLang="zh-CN" sz="2400" b="0" i="1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</a:t>
            </a:r>
            <a:r>
              <a:rPr lang="en-US" altLang="zh-CN" sz="2400" b="0" i="1" baseline="-3000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ij</a:t>
            </a:r>
            <a:r>
              <a:rPr lang="en-US" altLang="zh-CN" sz="2400" b="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=</a:t>
            </a:r>
            <a:r>
              <a:rPr lang="en-US" altLang="zh-CN" sz="2400" b="0" i="1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</a:t>
            </a:r>
            <a:r>
              <a:rPr lang="en-US" altLang="zh-CN" sz="2400" b="0" i="1" baseline="-3000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ji</a:t>
            </a:r>
            <a:r>
              <a:rPr lang="zh-CN" altLang="en-US" sz="2400" b="0" baseline="-3000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zh-CN" altLang="en-US" sz="2400" b="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其计算公式为：</a:t>
            </a:r>
            <a:endParaRPr lang="en-US" altLang="zh-CN" sz="2400" b="0">
              <a:latin typeface="Times New Roman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aphicFrame>
        <p:nvGraphicFramePr>
          <p:cNvPr id="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812407"/>
              </p:ext>
            </p:extLst>
          </p:nvPr>
        </p:nvGraphicFramePr>
        <p:xfrm>
          <a:off x="2414395" y="4926330"/>
          <a:ext cx="3858006" cy="162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44" r:id="rId3" imgW="2108200" imgH="889000" progId="Equation.3">
                  <p:embed/>
                </p:oleObj>
              </mc:Choice>
              <mc:Fallback>
                <p:oleObj r:id="rId3" imgW="21082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4395" y="4926330"/>
                        <a:ext cx="3858006" cy="16268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310270"/>
              </p:ext>
            </p:extLst>
          </p:nvPr>
        </p:nvGraphicFramePr>
        <p:xfrm>
          <a:off x="2498496" y="1556792"/>
          <a:ext cx="3532284" cy="2160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45" r:id="rId5" imgW="1536700" imgH="939800" progId="Equation.3">
                  <p:embed/>
                </p:oleObj>
              </mc:Choice>
              <mc:Fallback>
                <p:oleObj r:id="rId5" imgW="15367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496" y="1556792"/>
                        <a:ext cx="3532284" cy="21602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892C66CC-4001-4ED6-8D12-779C25AE8F6D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2.8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降维典型方法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主成分计算步骤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452321"/>
      </p:ext>
    </p:extLst>
  </p:cSld>
  <p:clrMapOvr>
    <a:masterClrMapping/>
  </p:clrMapOvr>
  <p:transition spd="med">
    <p:split orient="vert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252000" y="756000"/>
            <a:ext cx="8640000" cy="2950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1pPr>
            <a:lvl2pPr marL="742950" indent="-285750" eaLnBrk="0" hangingPunct="0"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2pPr>
            <a:lvl3pPr marL="1143000" indent="-228600" eaLnBrk="0" hangingPunct="0"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3pPr>
            <a:lvl4pPr marL="1600200" indent="-228600" eaLnBrk="0" hangingPunct="0"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4pPr>
            <a:lvl5pPr marL="2057400" indent="-228600" eaLnBrk="0" hangingPunct="0"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ts val="600"/>
              </a:spcBef>
              <a:buClr>
                <a:schemeClr val="accent2"/>
              </a:buClr>
              <a:buSzPct val="150000"/>
              <a:buFont typeface="Wingdings" pitchFamily="2" charset="2"/>
              <a:buNone/>
            </a:pPr>
            <a:r>
              <a:rPr lang="zh-CN" altLang="en-US" sz="240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（二）计算特征值与特征向量：</a:t>
            </a:r>
          </a:p>
          <a:p>
            <a:pPr marL="457200" indent="-457200" algn="l" eaLnBrk="1" hangingPunct="1">
              <a:lnSpc>
                <a:spcPct val="150000"/>
              </a:lnSpc>
              <a:spcBef>
                <a:spcPts val="600"/>
              </a:spcBef>
              <a:buClr>
                <a:srgbClr val="FF6700"/>
              </a:buClr>
              <a:buSzPct val="100000"/>
              <a:buFont typeface="+mj-ea"/>
              <a:buAutoNum type="circleNumDbPlain"/>
            </a:pPr>
            <a:r>
              <a:rPr lang="zh-CN" altLang="en-US" sz="2400" b="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解特征方程　　　　 ，常用雅可比法（</a:t>
            </a:r>
            <a:r>
              <a:rPr lang="en-US" altLang="zh-CN" sz="2400" b="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Jacobi</a:t>
            </a:r>
            <a:r>
              <a:rPr lang="zh-CN" altLang="en-US" sz="2400" b="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）求出特征值，并使其按大小顺序排列                                      ；</a:t>
            </a:r>
            <a:r>
              <a:rPr lang="zh-CN" altLang="en-US" sz="240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endParaRPr lang="en-US" altLang="zh-CN" sz="2400">
              <a:latin typeface="Times New Roman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ts val="600"/>
              </a:spcBef>
              <a:buClr>
                <a:srgbClr val="FF6700"/>
              </a:buClr>
              <a:buSzPct val="100000"/>
              <a:buFont typeface="+mj-ea"/>
              <a:buAutoNum type="circleNumDbPlain"/>
            </a:pPr>
            <a:r>
              <a:rPr lang="zh-CN" altLang="en-US" sz="2400" b="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分别求出对应于特征值　 的特征向量 　                          ，要求       </a:t>
            </a:r>
            <a:r>
              <a:rPr lang="en-US" altLang="zh-CN" sz="2400" b="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=1</a:t>
            </a:r>
            <a:r>
              <a:rPr lang="zh-CN" altLang="en-US" sz="2400" b="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，即　　　　，其中　 表示向量     的第</a:t>
            </a:r>
            <a:r>
              <a:rPr lang="en-US" altLang="zh-CN" sz="2400" b="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j</a:t>
            </a:r>
            <a:r>
              <a:rPr lang="zh-CN" altLang="en-US" sz="2400" b="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个分量。</a:t>
            </a: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082955"/>
              </p:ext>
            </p:extLst>
          </p:nvPr>
        </p:nvGraphicFramePr>
        <p:xfrm>
          <a:off x="2333080" y="1531640"/>
          <a:ext cx="1316927" cy="462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42" r:id="rId3" imgW="723586" imgH="253890" progId="Equation.3">
                  <p:embed/>
                </p:oleObj>
              </mc:Choice>
              <mc:Fallback>
                <p:oleObj r:id="rId3" imgW="723586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080" y="1531640"/>
                        <a:ext cx="1316927" cy="462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420672"/>
              </p:ext>
            </p:extLst>
          </p:nvPr>
        </p:nvGraphicFramePr>
        <p:xfrm>
          <a:off x="3861567" y="2047374"/>
          <a:ext cx="3003931" cy="523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43" r:id="rId5" imgW="1384300" imgH="241300" progId="Equation.3">
                  <p:embed/>
                </p:oleObj>
              </mc:Choice>
              <mc:Fallback>
                <p:oleObj r:id="rId5" imgW="1384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1567" y="2047374"/>
                        <a:ext cx="3003931" cy="5236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073955"/>
              </p:ext>
            </p:extLst>
          </p:nvPr>
        </p:nvGraphicFramePr>
        <p:xfrm>
          <a:off x="3833703" y="2678665"/>
          <a:ext cx="368012" cy="509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44" r:id="rId7" imgW="165028" imgH="228501" progId="Equation.3">
                  <p:embed/>
                </p:oleObj>
              </mc:Choice>
              <mc:Fallback>
                <p:oleObj r:id="rId7" imgW="165028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3703" y="2678665"/>
                        <a:ext cx="368012" cy="5095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228947"/>
              </p:ext>
            </p:extLst>
          </p:nvPr>
        </p:nvGraphicFramePr>
        <p:xfrm>
          <a:off x="5948759" y="2708920"/>
          <a:ext cx="20796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45" name="Equation" r:id="rId9" imgW="990600" imgH="228600" progId="Equation.DSMT4">
                  <p:embed/>
                </p:oleObj>
              </mc:Choice>
              <mc:Fallback>
                <p:oleObj name="Equation" r:id="rId9" imgW="990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8759" y="2708920"/>
                        <a:ext cx="20796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109665"/>
              </p:ext>
            </p:extLst>
          </p:nvPr>
        </p:nvGraphicFramePr>
        <p:xfrm>
          <a:off x="1152525" y="3224531"/>
          <a:ext cx="465506" cy="490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46" r:id="rId11" imgW="241195" imgH="253890" progId="Equation.3">
                  <p:embed/>
                </p:oleObj>
              </mc:Choice>
              <mc:Fallback>
                <p:oleObj r:id="rId11" imgW="241195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2525" y="3224531"/>
                        <a:ext cx="465506" cy="4900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033111"/>
              </p:ext>
            </p:extLst>
          </p:nvPr>
        </p:nvGraphicFramePr>
        <p:xfrm>
          <a:off x="2633281" y="2994253"/>
          <a:ext cx="1214610" cy="950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47" r:id="rId13" imgW="583947" imgH="457002" progId="Equation.3">
                  <p:embed/>
                </p:oleObj>
              </mc:Choice>
              <mc:Fallback>
                <p:oleObj r:id="rId13" imgW="583947" imgH="4570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281" y="2994253"/>
                        <a:ext cx="1214610" cy="9505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5859862"/>
              </p:ext>
            </p:extLst>
          </p:nvPr>
        </p:nvGraphicFramePr>
        <p:xfrm>
          <a:off x="4713287" y="3181139"/>
          <a:ext cx="362905" cy="5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48" r:id="rId15" imgW="164957" imgH="241091" progId="Equation.3">
                  <p:embed/>
                </p:oleObj>
              </mc:Choice>
              <mc:Fallback>
                <p:oleObj r:id="rId15" imgW="164957" imgH="2410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3287" y="3181139"/>
                        <a:ext cx="362905" cy="5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883392"/>
              </p:ext>
            </p:extLst>
          </p:nvPr>
        </p:nvGraphicFramePr>
        <p:xfrm>
          <a:off x="6329558" y="3166736"/>
          <a:ext cx="307340" cy="502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49" r:id="rId17" imgW="139700" imgH="228600" progId="Equation.3">
                  <p:embed/>
                </p:oleObj>
              </mc:Choice>
              <mc:Fallback>
                <p:oleObj r:id="rId17" imgW="139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9558" y="3166736"/>
                        <a:ext cx="307340" cy="5029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">
            <a:extLst>
              <a:ext uri="{FF2B5EF4-FFF2-40B4-BE49-F238E27FC236}">
                <a16:creationId xmlns:a16="http://schemas.microsoft.com/office/drawing/2014/main" id="{7AA5E73A-69BB-4581-9F12-468F853F40C0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2.8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降维典型方法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主成分计算步骤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92878"/>
      </p:ext>
    </p:extLst>
  </p:cSld>
  <p:clrMapOvr>
    <a:masterClrMapping/>
  </p:clrMapOvr>
  <p:transition spd="med">
    <p:split orient="vert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252000" y="756000"/>
            <a:ext cx="7935912" cy="1211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1pPr>
            <a:lvl2pPr marL="742950" indent="-285750" eaLnBrk="0" hangingPunct="0"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2pPr>
            <a:lvl3pPr marL="1143000" indent="-228600" eaLnBrk="0" hangingPunct="0"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3pPr>
            <a:lvl4pPr marL="1600200" indent="-228600" eaLnBrk="0" hangingPunct="0"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4pPr>
            <a:lvl5pPr marL="2057400" indent="-228600" eaLnBrk="0" hangingPunct="0"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ts val="6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zh-CN" sz="2400" b="0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③</a:t>
            </a: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计算主成分贡献率及累计贡献率</a:t>
            </a:r>
          </a:p>
          <a:p>
            <a:pPr algn="l" eaLnBrk="1" hangingPunct="1">
              <a:lnSpc>
                <a:spcPct val="150000"/>
              </a:lnSpc>
              <a:spcBef>
                <a:spcPts val="6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zh-CN" altLang="en-US" sz="24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</a:t>
            </a:r>
            <a:r>
              <a:rPr lang="zh-CN" altLang="en-US" sz="2400" b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▲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贡献率</a:t>
            </a: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:</a:t>
            </a:r>
          </a:p>
        </p:txBody>
      </p:sp>
      <p:sp>
        <p:nvSpPr>
          <p:cNvPr id="25" name="Rectangle 9"/>
          <p:cNvSpPr>
            <a:spLocks noChangeArrowheads="1"/>
          </p:cNvSpPr>
          <p:nvPr/>
        </p:nvSpPr>
        <p:spPr bwMode="auto">
          <a:xfrm>
            <a:off x="3931838" y="1420671"/>
            <a:ext cx="2207656" cy="497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1pPr>
            <a:lvl2pPr marL="742950" indent="-285750" eaLnBrk="0" hangingPunct="0"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2pPr>
            <a:lvl3pPr marL="1143000" indent="-228600" eaLnBrk="0" hangingPunct="0"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3pPr>
            <a:lvl4pPr marL="1600200" indent="-228600" eaLnBrk="0" hangingPunct="0"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4pPr>
            <a:lvl5pPr marL="2057400" indent="-228600" eaLnBrk="0" hangingPunct="0"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楷体_GB2312" pitchFamily="49" charset="-122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zh-CN" sz="2400" b="0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▲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累计贡献率</a:t>
            </a: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: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4D7350B-7158-43F5-8589-62D6F5F55968}"/>
              </a:ext>
            </a:extLst>
          </p:cNvPr>
          <p:cNvGrpSpPr/>
          <p:nvPr/>
        </p:nvGrpSpPr>
        <p:grpSpPr>
          <a:xfrm>
            <a:off x="1169784" y="2370640"/>
            <a:ext cx="6563832" cy="900000"/>
            <a:chOff x="600456" y="2381011"/>
            <a:chExt cx="6563832" cy="900000"/>
          </a:xfrm>
        </p:grpSpPr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600456" y="2381011"/>
              <a:ext cx="6563832" cy="90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13548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6000" b="1">
                  <a:solidFill>
                    <a:schemeClr val="tx1"/>
                  </a:solidFill>
                  <a:latin typeface="楷体_GB2312" pitchFamily="49" charset="-122"/>
                  <a:ea typeface="宋体" charset="-122"/>
                </a:defRPr>
              </a:lvl1pPr>
              <a:lvl2pPr marL="742950" indent="-285750" eaLnBrk="0" hangingPunct="0">
                <a:defRPr kumimoji="1" sz="6000" b="1">
                  <a:solidFill>
                    <a:schemeClr val="tx1"/>
                  </a:solidFill>
                  <a:latin typeface="楷体_GB2312" pitchFamily="49" charset="-122"/>
                  <a:ea typeface="宋体" charset="-122"/>
                </a:defRPr>
              </a:lvl2pPr>
              <a:lvl3pPr marL="1143000" indent="-228600" eaLnBrk="0" hangingPunct="0">
                <a:defRPr kumimoji="1" sz="6000" b="1">
                  <a:solidFill>
                    <a:schemeClr val="tx1"/>
                  </a:solidFill>
                  <a:latin typeface="楷体_GB2312" pitchFamily="49" charset="-122"/>
                  <a:ea typeface="宋体" charset="-122"/>
                </a:defRPr>
              </a:lvl3pPr>
              <a:lvl4pPr marL="1600200" indent="-228600" eaLnBrk="0" hangingPunct="0">
                <a:defRPr kumimoji="1" sz="6000" b="1">
                  <a:solidFill>
                    <a:schemeClr val="tx1"/>
                  </a:solidFill>
                  <a:latin typeface="楷体_GB2312" pitchFamily="49" charset="-122"/>
                  <a:ea typeface="宋体" charset="-122"/>
                </a:defRPr>
              </a:lvl4pPr>
              <a:lvl5pPr marL="2057400" indent="-228600" eaLnBrk="0" hangingPunct="0">
                <a:defRPr kumimoji="1" sz="6000" b="1">
                  <a:solidFill>
                    <a:schemeClr val="tx1"/>
                  </a:solidFill>
                  <a:latin typeface="楷体_GB2312" pitchFamily="49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6000" b="1">
                  <a:solidFill>
                    <a:schemeClr val="tx1"/>
                  </a:solidFill>
                  <a:latin typeface="楷体_GB2312" pitchFamily="49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6000" b="1">
                  <a:solidFill>
                    <a:schemeClr val="tx1"/>
                  </a:solidFill>
                  <a:latin typeface="楷体_GB2312" pitchFamily="49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6000" b="1">
                  <a:solidFill>
                    <a:schemeClr val="tx1"/>
                  </a:solidFill>
                  <a:latin typeface="楷体_GB2312" pitchFamily="49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6000" b="1">
                  <a:solidFill>
                    <a:schemeClr val="tx1"/>
                  </a:solidFill>
                  <a:latin typeface="楷体_GB2312" pitchFamily="49" charset="-122"/>
                  <a:ea typeface="宋体" charset="-122"/>
                </a:defRPr>
              </a:lvl9pPr>
            </a:lstStyle>
            <a:p>
              <a:pPr algn="l" eaLnBrk="1" hangingPunct="1">
                <a:spcBef>
                  <a:spcPts val="600"/>
                </a:spcBef>
              </a:pPr>
              <a:endParaRPr lang="en-US" altLang="zh-CN" sz="22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  <a:p>
              <a:pPr algn="l" eaLnBrk="1" hangingPunct="1">
                <a:spcBef>
                  <a:spcPts val="600"/>
                </a:spcBef>
              </a:pPr>
              <a:r>
                <a:rPr lang="zh-CN" altLang="en-US" sz="22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一般取累计贡献率达</a:t>
              </a:r>
              <a:r>
                <a:rPr lang="en-US" altLang="zh-CN" sz="2200" b="0">
                  <a:latin typeface="Times New Roman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85—95%</a:t>
              </a:r>
              <a:r>
                <a:rPr lang="zh-CN" altLang="en-US" sz="22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的特征值           </a:t>
              </a:r>
              <a:endParaRPr lang="en-US" altLang="zh-CN" sz="22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  <a:p>
              <a:pPr algn="l" eaLnBrk="1" hangingPunct="1">
                <a:spcBef>
                  <a:spcPts val="600"/>
                </a:spcBef>
              </a:pPr>
              <a:r>
                <a:rPr lang="zh-CN" altLang="en-US" sz="22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所对应的第一、第二、</a:t>
              </a:r>
              <a:r>
                <a:rPr lang="en-US" altLang="zh-CN" sz="2200" b="0">
                  <a:latin typeface="Times New Roman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…</a:t>
              </a:r>
              <a:r>
                <a:rPr lang="zh-CN" altLang="en-US" sz="22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、第</a:t>
              </a:r>
              <a:r>
                <a:rPr lang="en-US" altLang="zh-CN" sz="22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m</a:t>
              </a:r>
              <a:r>
                <a:rPr lang="zh-CN" altLang="en-US" sz="22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（</a:t>
              </a:r>
              <a:r>
                <a:rPr lang="en-US" altLang="zh-CN" sz="22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m≤p</a:t>
              </a:r>
              <a:r>
                <a:rPr lang="zh-CN" altLang="en-US" sz="2200" b="0">
                  <a:latin typeface="Times New Roman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）个主成分。</a:t>
              </a:r>
            </a:p>
            <a:p>
              <a:pPr algn="l" eaLnBrk="1" hangingPunct="1">
                <a:spcBef>
                  <a:spcPts val="600"/>
                </a:spcBef>
              </a:pPr>
              <a:endParaRPr lang="en-US" altLang="zh-CN" sz="22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graphicFrame>
          <p:nvGraphicFramePr>
            <p:cNvPr id="28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25201907"/>
                </p:ext>
              </p:extLst>
            </p:nvPr>
          </p:nvGraphicFramePr>
          <p:xfrm>
            <a:off x="5420072" y="2410130"/>
            <a:ext cx="16002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040" r:id="rId3" imgW="800100" imgH="228600" progId="Equation.3">
                    <p:embed/>
                  </p:oleObj>
                </mc:Choice>
                <mc:Fallback>
                  <p:oleObj r:id="rId3" imgW="8001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0072" y="2410130"/>
                          <a:ext cx="16002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对象 2"/>
              <p:cNvSpPr txBox="1"/>
              <p:nvPr/>
            </p:nvSpPr>
            <p:spPr bwMode="auto">
              <a:xfrm>
                <a:off x="2051050" y="1303338"/>
                <a:ext cx="1855788" cy="922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b="1" i="1" smtClean="0">
                              <a:solidFill>
                                <a:srgbClr val="FF6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rgbClr val="FF67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zh-CN" altLang="en-US" b="1" i="1">
                              <a:solidFill>
                                <a:srgbClr val="FF67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zh-CN" altLang="en-US" b="1" i="1">
                          <a:solidFill>
                            <a:srgbClr val="FF67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b="1" i="1">
                              <a:solidFill>
                                <a:srgbClr val="FF6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rgbClr val="FF6700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zh-CN" altLang="en-US" b="1" i="1">
                              <a:solidFill>
                                <a:srgbClr val="FF67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zh-CN" altLang="en-US" b="1" i="1">
                          <a:solidFill>
                            <a:srgbClr val="FF67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nary>
                        <m:naryPr>
                          <m:chr m:val="∑"/>
                          <m:ctrlPr>
                            <a:rPr lang="zh-CN" altLang="en-US" b="1" i="1">
                              <a:solidFill>
                                <a:srgbClr val="FF67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1" i="1">
                              <a:solidFill>
                                <a:srgbClr val="FF67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zh-CN" altLang="en-US" b="1" i="1">
                              <a:solidFill>
                                <a:srgbClr val="FF67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b="1" i="1">
                              <a:solidFill>
                                <a:srgbClr val="FF67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zh-CN" altLang="en-US" b="1" i="1">
                              <a:solidFill>
                                <a:srgbClr val="FF67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FF67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FF6700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zh-CN" altLang="en-US" b="1" i="1">
                                  <a:solidFill>
                                    <a:srgbClr val="FF67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b="1">
                  <a:solidFill>
                    <a:srgbClr val="FF6700"/>
                  </a:solidFill>
                </a:endParaRPr>
              </a:p>
            </p:txBody>
          </p:sp>
        </mc:Choice>
        <mc:Fallback xmlns="">
          <p:sp>
            <p:nvSpPr>
              <p:cNvPr id="3" name="对象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1050" y="1303338"/>
                <a:ext cx="1855788" cy="9223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象 6"/>
              <p:cNvSpPr txBox="1"/>
              <p:nvPr/>
            </p:nvSpPr>
            <p:spPr bwMode="auto">
              <a:xfrm>
                <a:off x="6012160" y="1240281"/>
                <a:ext cx="1457473" cy="97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200" b="1" i="1" smtClean="0">
                              <a:solidFill>
                                <a:srgbClr val="FF6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b="1" i="1">
                              <a:solidFill>
                                <a:srgbClr val="FF67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zh-CN" altLang="en-US" sz="3200" b="1" i="1">
                              <a:solidFill>
                                <a:srgbClr val="FF67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zh-CN" altLang="en-US" sz="3200" b="1" i="1">
                          <a:solidFill>
                            <a:srgbClr val="FF67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sz="3200" b="1" i="1">
                              <a:solidFill>
                                <a:srgbClr val="FF67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3200" b="1" i="1">
                              <a:solidFill>
                                <a:srgbClr val="FF67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zh-CN" altLang="en-US" sz="3200" b="1" i="1">
                              <a:solidFill>
                                <a:srgbClr val="FF67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3200" b="1" i="1">
                              <a:solidFill>
                                <a:srgbClr val="FF67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zh-CN" altLang="en-US" sz="3200" b="1" i="1">
                              <a:solidFill>
                                <a:srgbClr val="FF67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3200" b="1" i="1">
                                  <a:solidFill>
                                    <a:srgbClr val="FF67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>
                                  <a:solidFill>
                                    <a:srgbClr val="FF670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zh-CN" altLang="en-US" sz="3200" b="1" i="1">
                                  <a:solidFill>
                                    <a:srgbClr val="FF67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b="1"/>
              </a:p>
            </p:txBody>
          </p:sp>
        </mc:Choice>
        <mc:Fallback xmlns="">
          <p:sp>
            <p:nvSpPr>
              <p:cNvPr id="7" name="对象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2160" y="1240281"/>
                <a:ext cx="1457473" cy="97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2">
            <a:extLst>
              <a:ext uri="{FF2B5EF4-FFF2-40B4-BE49-F238E27FC236}">
                <a16:creationId xmlns:a16="http://schemas.microsoft.com/office/drawing/2014/main" id="{6FDA3222-D785-4946-8607-06679A04BB78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2.8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降维典型方法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主成分计算步骤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A987469B-1D56-4001-ADFC-AF75436CB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177314"/>
              </p:ext>
            </p:extLst>
          </p:nvPr>
        </p:nvGraphicFramePr>
        <p:xfrm>
          <a:off x="465658" y="3428999"/>
          <a:ext cx="8212684" cy="3250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3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3171">
                  <a:extLst>
                    <a:ext uri="{9D8B030D-6E8A-4147-A177-3AD203B41FA5}">
                      <a16:colId xmlns:a16="http://schemas.microsoft.com/office/drawing/2014/main" val="660675859"/>
                    </a:ext>
                  </a:extLst>
                </a:gridCol>
                <a:gridCol w="2053171">
                  <a:extLst>
                    <a:ext uri="{9D8B030D-6E8A-4147-A177-3AD203B41FA5}">
                      <a16:colId xmlns:a16="http://schemas.microsoft.com/office/drawing/2014/main" val="1020303868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主成分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特征值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贡献率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(%)</a:t>
                      </a:r>
                      <a:endParaRPr lang="zh-CN" alt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累积贡献率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(%)</a:t>
                      </a:r>
                      <a:endParaRPr lang="zh-CN" alt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z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4.661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51.791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51.791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z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2.089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23.216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75.007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z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1.043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11.589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86.596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76857"/>
                  </a:ext>
                </a:extLst>
              </a:tr>
              <a:tr h="317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z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5.638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92.234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41003"/>
                  </a:ext>
                </a:extLst>
              </a:tr>
              <a:tr h="317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z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3.502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95.736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618879"/>
                  </a:ext>
                </a:extLst>
              </a:tr>
              <a:tr h="317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z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0.193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97.876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420136"/>
                  </a:ext>
                </a:extLst>
              </a:tr>
              <a:tr h="317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z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1.271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99.147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423746"/>
                  </a:ext>
                </a:extLst>
              </a:tr>
              <a:tr h="317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z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0.0453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0.504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99.65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707362"/>
                  </a:ext>
                </a:extLst>
              </a:tr>
              <a:tr h="317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z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0.0315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77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80578"/>
      </p:ext>
    </p:extLst>
  </p:cSld>
  <p:clrMapOvr>
    <a:masterClrMapping/>
  </p:clrMapOvr>
  <p:transition spd="med">
    <p:split orient="vert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576083"/>
              </p:ext>
            </p:extLst>
          </p:nvPr>
        </p:nvGraphicFramePr>
        <p:xfrm>
          <a:off x="2963418" y="1511174"/>
          <a:ext cx="297656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48" name="Equation" r:id="rId3" imgW="1485720" imgH="457200" progId="Equation.DSMT4">
                  <p:embed/>
                </p:oleObj>
              </mc:Choice>
              <mc:Fallback>
                <p:oleObj name="Equation" r:id="rId3" imgW="14857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3418" y="1511174"/>
                        <a:ext cx="2976563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252000" y="756000"/>
            <a:ext cx="3409950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④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计算主成分值</a:t>
            </a:r>
          </a:p>
        </p:txBody>
      </p:sp>
      <p:sp>
        <p:nvSpPr>
          <p:cNvPr id="16" name="Text Box 22"/>
          <p:cNvSpPr txBox="1">
            <a:spLocks noChangeArrowheads="1"/>
          </p:cNvSpPr>
          <p:nvPr/>
        </p:nvSpPr>
        <p:spPr bwMode="auto">
          <a:xfrm>
            <a:off x="673898" y="1486243"/>
            <a:ext cx="22268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前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个主成分值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904010"/>
              </p:ext>
            </p:extLst>
          </p:nvPr>
        </p:nvGraphicFramePr>
        <p:xfrm>
          <a:off x="415036" y="3483739"/>
          <a:ext cx="3653028" cy="186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49" r:id="rId5" imgW="1943100" imgH="990600" progId="Equation.3">
                  <p:embed/>
                </p:oleObj>
              </mc:Choice>
              <mc:Fallback>
                <p:oleObj r:id="rId5" imgW="1943100" imgH="990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036" y="3483739"/>
                        <a:ext cx="3653028" cy="18623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2">
            <a:extLst>
              <a:ext uri="{FF2B5EF4-FFF2-40B4-BE49-F238E27FC236}">
                <a16:creationId xmlns:a16="http://schemas.microsoft.com/office/drawing/2014/main" id="{E7CF999D-F8FE-4BDB-A309-4830E65B6C45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2.8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降维典型方法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主成分计算步骤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D3FD1E8-A3C8-4EE7-9C49-561E24DAE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411238"/>
              </p:ext>
            </p:extLst>
          </p:nvPr>
        </p:nvGraphicFramePr>
        <p:xfrm>
          <a:off x="4128266" y="2613555"/>
          <a:ext cx="4610280" cy="3888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70">
                  <a:extLst>
                    <a:ext uri="{9D8B030D-6E8A-4147-A177-3AD203B41FA5}">
                      <a16:colId xmlns:a16="http://schemas.microsoft.com/office/drawing/2014/main" val="660675859"/>
                    </a:ext>
                  </a:extLst>
                </a:gridCol>
                <a:gridCol w="1152570">
                  <a:extLst>
                    <a:ext uri="{9D8B030D-6E8A-4147-A177-3AD203B41FA5}">
                      <a16:colId xmlns:a16="http://schemas.microsoft.com/office/drawing/2014/main" val="1020303868"/>
                    </a:ext>
                  </a:extLst>
                </a:gridCol>
              </a:tblGrid>
              <a:tr h="473761">
                <a:tc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z</a:t>
                      </a:r>
                      <a:r>
                        <a:rPr lang="en-US" sz="20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1</a:t>
                      </a: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z</a:t>
                      </a:r>
                      <a:r>
                        <a:rPr lang="en-US" sz="20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2</a:t>
                      </a: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z</a:t>
                      </a:r>
                      <a:r>
                        <a:rPr lang="en-US" sz="20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3</a:t>
                      </a: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0.739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-0.532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-0.0061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0.887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-0.0028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-0.964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0.0096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0.0095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76857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0.0042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0.868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0.0037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41003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0.813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0.444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-0.0011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618879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0.819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420136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0.933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-0.133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-0.251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423746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0.197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707362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0.964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-0.0025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0.0092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77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624794"/>
      </p:ext>
    </p:extLst>
  </p:cSld>
  <p:clrMapOvr>
    <a:masterClrMapping/>
  </p:clrMapOvr>
  <p:transition spd="med">
    <p:split orient="vert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52000" y="756000"/>
            <a:ext cx="8458200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某农业生态经济系统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做主成分分析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349BF9B-8E5E-4E3D-90A8-D9076DA6B7CA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2.8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降维典型方法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主成分计算示例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C920FF5-764E-4D30-B882-3C94175EC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7802"/>
              </p:ext>
            </p:extLst>
          </p:nvPr>
        </p:nvGraphicFramePr>
        <p:xfrm>
          <a:off x="252000" y="1445050"/>
          <a:ext cx="8640000" cy="4888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660675859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020303868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4085923289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56284380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108448769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72735668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84552321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6523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样本序号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1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人口密度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人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km</a:t>
                      </a:r>
                      <a:r>
                        <a:rPr lang="en-US" sz="1600" b="1" i="0" u="none" strike="noStrike" baseline="30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2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人均耕地面积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ha)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zh-CN" alt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CN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森林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覆盖率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(%)</a:t>
                      </a:r>
                      <a:endParaRPr lang="zh-CN" alt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zh-CN" alt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CN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农民人均纯收入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元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人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zh-CN" alt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CN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人均粮食产量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(kg/</a:t>
                      </a:r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人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zh-CN" alt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CN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经济作物占农作物播面比例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％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  <a:endParaRPr lang="zh-CN" alt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zh-CN" alt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CN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耕地占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土地面积比率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％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  <a:endParaRPr lang="zh-CN" alt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zh-CN" alt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CN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果园与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林地面积之比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％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  <a:endParaRPr lang="zh-CN" alt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zh-CN" alt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CN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9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灌溉田占耕地面积之比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％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  <a:endParaRPr lang="zh-CN" alt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363.912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16.101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192.11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295.34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26.724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18.492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2.231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26.262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034160"/>
                  </a:ext>
                </a:extLst>
              </a:tr>
              <a:tr h="352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141.503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1.684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24.301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1752.35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452.26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32.314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14.464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1.455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27.066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019989"/>
                  </a:ext>
                </a:extLst>
              </a:tr>
              <a:tr h="352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100.695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1.067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65.601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1181.54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270.12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18.266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7.474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12.489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022645"/>
                  </a:ext>
                </a:extLst>
              </a:tr>
              <a:tr h="352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143.739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1.336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33.205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1436.12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354.26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17.486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11.805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1.892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17.534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910098"/>
                  </a:ext>
                </a:extLst>
              </a:tr>
              <a:tr h="352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131.412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1.623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16.607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1405.09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586.59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40.683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14.401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22.932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19544"/>
                  </a:ext>
                </a:extLst>
              </a:tr>
              <a:tr h="352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68.337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2.032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76.204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1540.29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216.39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8.128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4.065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4.861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161111"/>
                  </a:ext>
                </a:extLst>
              </a:tr>
              <a:tr h="352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95.416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0.801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71.106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926.35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291.52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8.135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4.063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4.862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612354"/>
                  </a:ext>
                </a:extLst>
              </a:tr>
              <a:tr h="352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62.901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1.652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73.307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1501.24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225.25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18.352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2.645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0.034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3.201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179240"/>
                  </a:ext>
                </a:extLst>
              </a:tr>
              <a:tr h="352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86.624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0.841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68.904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897.36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196.37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16.861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5.176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0.055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6.167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916427"/>
                  </a:ext>
                </a:extLst>
              </a:tr>
              <a:tr h="352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91.394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0.812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66.502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911.24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226.51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18.279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5.643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0.076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4.477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205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062405"/>
      </p:ext>
    </p:extLst>
  </p:cSld>
  <p:clrMapOvr>
    <a:masterClrMapping/>
  </p:clrMapOvr>
  <p:transition spd="med">
    <p:split orient="vert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52000" y="756000"/>
            <a:ext cx="8458200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某农业生态经济系统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做主成分分析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349BF9B-8E5E-4E3D-90A8-D9076DA6B7CA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2.8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降维典型方法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主成分计算示例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C920FF5-764E-4D30-B882-3C94175EC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439192"/>
              </p:ext>
            </p:extLst>
          </p:nvPr>
        </p:nvGraphicFramePr>
        <p:xfrm>
          <a:off x="252000" y="1445050"/>
          <a:ext cx="8640000" cy="5241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660675859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020303868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4085923289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56284380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108448769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72735668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84552321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6523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样本序号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1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人口密度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人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km</a:t>
                      </a:r>
                      <a:r>
                        <a:rPr lang="en-US" sz="1600" b="1" i="0" u="none" strike="noStrike" baseline="30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2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人均耕地面积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ha)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zh-CN" alt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CN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森林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覆盖率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(%)</a:t>
                      </a:r>
                      <a:endParaRPr lang="zh-CN" alt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zh-CN" alt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CN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农民人均纯收入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元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人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zh-CN" alt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CN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人均粮食产量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(kg/</a:t>
                      </a:r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人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zh-CN" alt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CN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经济作物占农作物播面比例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％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  <a:endParaRPr lang="zh-CN" alt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zh-CN" alt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CN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耕地占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土地面积比率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％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  <a:endParaRPr lang="zh-CN" alt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zh-CN" alt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CN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果园与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林地面积之比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％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  <a:endParaRPr lang="zh-CN" alt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zh-CN" alt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CN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9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灌溉田占耕地面积之比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％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  <a:endParaRPr lang="zh-CN" alt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76.912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50.302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103.52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217.09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19.793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4.881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6.165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034160"/>
                  </a:ext>
                </a:extLst>
              </a:tr>
              <a:tr h="352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51.274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64.609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968.33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181.38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5.402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019989"/>
                  </a:ext>
                </a:extLst>
              </a:tr>
              <a:tr h="352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68.831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0.836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62.804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957.14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194.04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9.11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4.484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5.79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022645"/>
                  </a:ext>
                </a:extLst>
              </a:tr>
              <a:tr h="352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77.301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60.102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824.37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188.09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19.409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5.721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5.055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8.413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910098"/>
                  </a:ext>
                </a:extLst>
              </a:tr>
              <a:tr h="352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76.948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68.001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1255.42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211.55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11.102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3.133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3.425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19544"/>
                  </a:ext>
                </a:extLst>
              </a:tr>
              <a:tr h="352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99.265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60.702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1251.03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220.91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4.615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5.593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161111"/>
                  </a:ext>
                </a:extLst>
              </a:tr>
              <a:tr h="352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118.505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63.304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1246.47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242.16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10.706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6.053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8.701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612354"/>
                  </a:ext>
                </a:extLst>
              </a:tr>
              <a:tr h="352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141.473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54.206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814.21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193.46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11.419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6.442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12.945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179240"/>
                  </a:ext>
                </a:extLst>
              </a:tr>
              <a:tr h="352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137.761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55.901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1124.05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228.44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9.521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7.881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12.654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916427"/>
                  </a:ext>
                </a:extLst>
              </a:tr>
              <a:tr h="352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117.612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54.503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805.67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175.23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18.106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5.789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8.461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158106"/>
                  </a:ext>
                </a:extLst>
              </a:tr>
              <a:tr h="352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122.781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49.102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1313.11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236.29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26.724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7.162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10.078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205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8201270"/>
      </p:ext>
    </p:extLst>
  </p:cSld>
  <p:clrMapOvr>
    <a:masterClrMapping/>
  </p:clrMapOvr>
  <p:transition spd="med">
    <p:split orient="vert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49"/>
          <p:cNvSpPr>
            <a:spLocks noChangeArrowheads="1"/>
          </p:cNvSpPr>
          <p:nvPr/>
        </p:nvSpPr>
        <p:spPr bwMode="auto">
          <a:xfrm>
            <a:off x="250825" y="756000"/>
            <a:ext cx="8215313" cy="113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步骤如下：</a:t>
            </a:r>
            <a:endParaRPr lang="en-US" altLang="zh-CN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① 计算相关系数矩阵</a:t>
            </a:r>
          </a:p>
        </p:txBody>
      </p:sp>
      <p:graphicFrame>
        <p:nvGraphicFramePr>
          <p:cNvPr id="11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632321"/>
              </p:ext>
            </p:extLst>
          </p:nvPr>
        </p:nvGraphicFramePr>
        <p:xfrm>
          <a:off x="3419872" y="1040343"/>
          <a:ext cx="2781427" cy="170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74" r:id="rId3" imgW="1536700" imgH="939800" progId="Equation.3">
                  <p:embed/>
                </p:oleObj>
              </mc:Choice>
              <mc:Fallback>
                <p:oleObj r:id="rId3" imgW="15367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1040343"/>
                        <a:ext cx="2781427" cy="170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8798C364-1597-4BB6-8FD2-92A7CC4547BA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2.8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降维典型方法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主成分计算示例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98EB5F6-45FB-4E62-9770-14C67DF62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665629"/>
              </p:ext>
            </p:extLst>
          </p:nvPr>
        </p:nvGraphicFramePr>
        <p:xfrm>
          <a:off x="252000" y="2890074"/>
          <a:ext cx="8640000" cy="37792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660675859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020303868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4085923289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56284380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108448769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72735668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84552321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0811">
                <a:tc>
                  <a:txBody>
                    <a:bodyPr/>
                    <a:lstStyle/>
                    <a:p>
                      <a:pPr algn="ctr" fontAlgn="b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1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2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3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4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5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6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7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8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9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1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-0.327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-0.714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-0.336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0.309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0.408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0.156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0.744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034160"/>
                  </a:ext>
                </a:extLst>
              </a:tr>
              <a:tr h="370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2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-0.327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-0.035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0.644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0.094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019989"/>
                  </a:ext>
                </a:extLst>
              </a:tr>
              <a:tr h="370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3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-0.714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-0.035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-0.755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-0.109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-0.924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022645"/>
                  </a:ext>
                </a:extLst>
              </a:tr>
              <a:tr h="370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4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-0.336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0.644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0.069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-0.046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0.073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910098"/>
                  </a:ext>
                </a:extLst>
              </a:tr>
              <a:tr h="370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5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0.309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0.734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0.672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0.098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0.747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19544"/>
                  </a:ext>
                </a:extLst>
              </a:tr>
              <a:tr h="370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6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0.408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-0.755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0.069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0.734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0.658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0.222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0.707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161111"/>
                  </a:ext>
                </a:extLst>
              </a:tr>
              <a:tr h="370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7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-0.046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0.672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0.658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612354"/>
                  </a:ext>
                </a:extLst>
              </a:tr>
              <a:tr h="370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8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0.156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-0.109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0.098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0.222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179240"/>
                  </a:ext>
                </a:extLst>
              </a:tr>
              <a:tr h="370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9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0.744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0.094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-0.924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0.073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0.747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0.707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916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830429"/>
      </p:ext>
    </p:extLst>
  </p:cSld>
  <p:clrMapOvr>
    <a:masterClrMapping/>
  </p:clrMapOvr>
  <p:transition spd="med">
    <p:split orient="vert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D10AAA1-BEC3-41BC-96CA-C52F18E14810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2.8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降维典型方法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主成分计算示例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0" name="Rectangle 249">
            <a:extLst>
              <a:ext uri="{FF2B5EF4-FFF2-40B4-BE49-F238E27FC236}">
                <a16:creationId xmlns:a16="http://schemas.microsoft.com/office/drawing/2014/main" id="{E1C427FF-5FDB-42FF-A09D-542CA3FCD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4" y="756000"/>
            <a:ext cx="8640000" cy="2109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步骤如下：</a:t>
            </a:r>
            <a:endParaRPr lang="en-US" altLang="zh-CN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② 由相关系数矩阵计算特征值，以及各个主成分的贡献率与累计贡献率。第一，第二，第三主成分的累计贡献率已高达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86.596%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（大于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85%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），故只需要求出第一、第二、第三主成分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z1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z2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z3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即可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64E21175-1855-4A48-BC29-EB3BB1E39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776077"/>
              </p:ext>
            </p:extLst>
          </p:nvPr>
        </p:nvGraphicFramePr>
        <p:xfrm>
          <a:off x="465658" y="2989091"/>
          <a:ext cx="8212684" cy="365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3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3171">
                  <a:extLst>
                    <a:ext uri="{9D8B030D-6E8A-4147-A177-3AD203B41FA5}">
                      <a16:colId xmlns:a16="http://schemas.microsoft.com/office/drawing/2014/main" val="660675859"/>
                    </a:ext>
                  </a:extLst>
                </a:gridCol>
                <a:gridCol w="2053171">
                  <a:extLst>
                    <a:ext uri="{9D8B030D-6E8A-4147-A177-3AD203B41FA5}">
                      <a16:colId xmlns:a16="http://schemas.microsoft.com/office/drawing/2014/main" val="1020303868"/>
                    </a:ext>
                  </a:extLst>
                </a:gridCol>
              </a:tblGrid>
              <a:tr h="44566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主成分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特征值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贡献率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(%)</a:t>
                      </a:r>
                      <a:endParaRPr lang="zh-CN" alt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累积贡献率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(%)</a:t>
                      </a:r>
                      <a:endParaRPr lang="zh-CN" alt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9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z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4.661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51.791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51.791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9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z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2.089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23.216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75.007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9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z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1.043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11.589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86.596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76857"/>
                  </a:ext>
                </a:extLst>
              </a:tr>
              <a:tr h="3569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z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5.638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92.234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41003"/>
                  </a:ext>
                </a:extLst>
              </a:tr>
              <a:tr h="3569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z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3.502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95.736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618879"/>
                  </a:ext>
                </a:extLst>
              </a:tr>
              <a:tr h="3569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z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0.193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97.876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420136"/>
                  </a:ext>
                </a:extLst>
              </a:tr>
              <a:tr h="3569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z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1.271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99.147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423746"/>
                  </a:ext>
                </a:extLst>
              </a:tr>
              <a:tr h="3569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z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0.0453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0.504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99.65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707362"/>
                  </a:ext>
                </a:extLst>
              </a:tr>
              <a:tr h="3569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z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0.0315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77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29700"/>
      </p:ext>
    </p:extLst>
  </p:cSld>
  <p:clrMapOvr>
    <a:masterClrMapping/>
  </p:clrMapOvr>
  <p:transition spd="med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A0BE458-5227-4881-910A-BA922FFF4A2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607196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2.1 </a:t>
            </a:r>
            <a:r>
              <a:rPr lang="zh-CN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</a:t>
            </a:r>
            <a:r>
              <a:rPr lang="zh-CN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清洗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1725B597-8046-4B8B-A9B3-F78AEFD11B8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756000"/>
            <a:ext cx="8458200" cy="471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在现实世界中的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数据是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“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脏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”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的：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不完整的：缺少属性值，缺乏某些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属性值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，或只包含总数据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Bef>
                <a:spcPts val="600"/>
              </a:spcBef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例如，职业=“  ”（丢失的数据）</a:t>
            </a: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含嘈杂的噪音，错误或离群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例如，工资=“-10”（错误）</a:t>
            </a: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不一致的代码或不符的名称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年龄=“42”生日=“03/07/1997”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曾经评级“1,2,3”，现在评级“A，B，C”</a:t>
            </a:r>
          </a:p>
        </p:txBody>
      </p:sp>
    </p:spTree>
  </p:cSld>
  <p:clrMapOvr>
    <a:masterClrMapping/>
  </p:clrMapOvr>
  <p:transition spd="med" advTm="62272">
    <p:split orient="vert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49"/>
          <p:cNvSpPr>
            <a:spLocks noChangeArrowheads="1"/>
          </p:cNvSpPr>
          <p:nvPr/>
        </p:nvSpPr>
        <p:spPr bwMode="auto">
          <a:xfrm>
            <a:off x="252000" y="756000"/>
            <a:ext cx="8640000" cy="5664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分析：</a:t>
            </a:r>
            <a:endParaRPr lang="en-US" altLang="zh-CN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第一主成分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z1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与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x1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x5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x6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x7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x9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呈显出较强的正相关，与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x3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呈显出较强的负相关，而这几个变量则综合反映了生态经济结构状况，因此可以认为第一主成分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z1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是生态经济结构的代表。 </a:t>
            </a:r>
          </a:p>
          <a:p>
            <a:pPr marL="457200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第二主成分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z2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与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x2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x4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x5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呈显出较强的正相关，与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x1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呈显出较强的负相关，其中，除了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x1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为人口总数外，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x2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x4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x5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都反映了人均占有资源量的情况，因此可以认为第二主成分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z2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代表了人均资源量。 </a:t>
            </a: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第三主成分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z3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，与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x8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呈显出的正相关程度最高，其次是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x6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，而与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x7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呈负相关，因此可以认为第三主成分在一定程度上代表了农业经济结构。 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704328-C73F-4165-9297-ADD60E977ADE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2.8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降维典型方法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主成分计算示例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966854"/>
      </p:ext>
    </p:extLst>
  </p:cSld>
  <p:clrMapOvr>
    <a:masterClrMapping/>
  </p:clrMapOvr>
  <p:transition spd="med">
    <p:split orient="vert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3A485EE8-DA05-41E2-8841-65CD0ACC1D2D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2.8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降维典型方法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主成分计算示例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385273B-3B8F-488B-958D-D6147C8F0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16790"/>
              </p:ext>
            </p:extLst>
          </p:nvPr>
        </p:nvGraphicFramePr>
        <p:xfrm>
          <a:off x="252000" y="719441"/>
          <a:ext cx="8640000" cy="3127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660675859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020303868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4085923289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56284380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108448769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72735668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84552321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6523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样本序号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1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人口密度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人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km</a:t>
                      </a:r>
                      <a:r>
                        <a:rPr lang="en-US" sz="1600" b="1" i="0" u="none" strike="noStrike" baseline="30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2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人均耕地面积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ha)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zh-CN" alt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CN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森林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覆盖率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(%)</a:t>
                      </a:r>
                      <a:endParaRPr lang="zh-CN" alt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zh-CN" alt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CN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农民人均纯收入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元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人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zh-CN" alt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CN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人均粮食产量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(kg/</a:t>
                      </a:r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人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zh-CN" alt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CN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经济作物占农作物播面比例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％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  <a:endParaRPr lang="zh-CN" alt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zh-CN" alt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CN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耕地占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土地面积比率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％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  <a:endParaRPr lang="zh-CN" alt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zh-CN" alt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CN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果园与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林地面积之比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％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  <a:endParaRPr lang="zh-CN" alt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zh-CN" altLang="en-US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CN" sz="16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9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灌溉田占耕地面积之比</a:t>
                      </a:r>
                      <a:endParaRPr lang="en-US" altLang="zh-CN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zh-CN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％</a:t>
                      </a:r>
                      <a:r>
                        <a:rPr lang="en-US" altLang="zh-C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  <a:endParaRPr lang="zh-CN" alt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363.912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16.101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192.11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295.34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26.724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18.492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2.231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26.262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034160"/>
                  </a:ext>
                </a:extLst>
              </a:tr>
              <a:tr h="352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141.503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1.684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24.301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1752.35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452.26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32.314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14.464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1.455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27.066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019989"/>
                  </a:ext>
                </a:extLst>
              </a:tr>
              <a:tr h="352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100.695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1.067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65.601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1181.54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270.12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18.266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7.474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12.489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022645"/>
                  </a:ext>
                </a:extLst>
              </a:tr>
              <a:tr h="352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143.739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1.336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33.205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1436.12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354.26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17.486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11.805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1.892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17.534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910098"/>
                  </a:ext>
                </a:extLst>
              </a:tr>
              <a:tr h="352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131.412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1.623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16.607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1405.09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586.59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40.683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14.401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22.932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19544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2B23F361-1D30-49E7-AFA7-9D4C27B19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947503"/>
              </p:ext>
            </p:extLst>
          </p:nvPr>
        </p:nvGraphicFramePr>
        <p:xfrm>
          <a:off x="2266860" y="3969601"/>
          <a:ext cx="4610280" cy="2640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70">
                  <a:extLst>
                    <a:ext uri="{9D8B030D-6E8A-4147-A177-3AD203B41FA5}">
                      <a16:colId xmlns:a16="http://schemas.microsoft.com/office/drawing/2014/main" val="660675859"/>
                    </a:ext>
                  </a:extLst>
                </a:gridCol>
                <a:gridCol w="1152570">
                  <a:extLst>
                    <a:ext uri="{9D8B030D-6E8A-4147-A177-3AD203B41FA5}">
                      <a16:colId xmlns:a16="http://schemas.microsoft.com/office/drawing/2014/main" val="1020303868"/>
                    </a:ext>
                  </a:extLst>
                </a:gridCol>
              </a:tblGrid>
              <a:tr h="399663">
                <a:tc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z</a:t>
                      </a:r>
                      <a:r>
                        <a:rPr lang="en-US" sz="20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1</a:t>
                      </a: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z</a:t>
                      </a:r>
                      <a:r>
                        <a:rPr lang="en-US" sz="20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2</a:t>
                      </a: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z</a:t>
                      </a:r>
                      <a:r>
                        <a:rPr lang="en-US" sz="20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3</a:t>
                      </a: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0.739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-0.532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-0.0061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0.887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-0.0028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-0.964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0.0096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0.0095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76857"/>
                  </a:ext>
                </a:extLst>
              </a:tr>
              <a:tr h="3200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0.0042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0.868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0.0037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41003"/>
                  </a:ext>
                </a:extLst>
              </a:tr>
              <a:tr h="3200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0.813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0.444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-0.0011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618879"/>
                  </a:ext>
                </a:extLst>
              </a:tr>
              <a:tr h="3200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0.819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420136"/>
                  </a:ext>
                </a:extLst>
              </a:tr>
              <a:tr h="3200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0.933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-0.133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-0.251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423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819878"/>
      </p:ext>
    </p:extLst>
  </p:cSld>
  <p:clrMapOvr>
    <a:masterClrMapping/>
  </p:clrMapOvr>
  <p:transition spd="med">
    <p:split orient="vert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EB95C64C-A516-4235-88EA-EA5689244BB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2.9 </a:t>
            </a:r>
            <a:r>
              <a:rPr lang="zh-CN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规约</a:t>
            </a:r>
            <a:r>
              <a:rPr lang="zh-CN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策略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A1C8CD-877D-47E9-BDC6-4B3AAE127490}"/>
              </a:ext>
            </a:extLst>
          </p:cNvPr>
          <p:cNvSpPr txBox="1">
            <a:spLocks/>
          </p:cNvSpPr>
          <p:nvPr/>
        </p:nvSpPr>
        <p:spPr bwMode="auto">
          <a:xfrm>
            <a:off x="252000" y="756000"/>
            <a:ext cx="8640000" cy="35662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algn="just" defTabSz="914400" eaLnBrk="1" latinLnBrk="0" hangingPunct="1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  <a:lvl2pPr marL="817200" lvl="1" indent="-360000" algn="just" defTabSz="914400" eaLnBrk="1" latinLnBrk="0" hangingPunct="1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ym typeface="Times New Roman" panose="02020603050405020304" pitchFamily="18" charset="0"/>
              </a:rPr>
              <a:t>为什么数据规约（</a:t>
            </a:r>
            <a:r>
              <a:rPr lang="en-US" altLang="zh-CN" dirty="0">
                <a:sym typeface="Times New Roman" panose="02020603050405020304" pitchFamily="18" charset="0"/>
              </a:rPr>
              <a:t>data </a:t>
            </a:r>
            <a:r>
              <a:rPr lang="en-US" altLang="zh-CN" dirty="0" err="1">
                <a:sym typeface="Times New Roman" panose="02020603050405020304" pitchFamily="18" charset="0"/>
              </a:rPr>
              <a:t>reductio</a:t>
            </a:r>
            <a:r>
              <a:rPr lang="zh-CN" altLang="en-US" dirty="0">
                <a:sym typeface="Times New Roman" panose="02020603050405020304" pitchFamily="18" charset="0"/>
              </a:rPr>
              <a:t>）？</a:t>
            </a:r>
            <a:endParaRPr lang="en-US" altLang="zh-CN" dirty="0">
              <a:sym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ym typeface="Times New Roman" panose="02020603050405020304" pitchFamily="18" charset="0"/>
              </a:rPr>
              <a:t>由于数据仓库可以存储</a:t>
            </a:r>
            <a:r>
              <a:rPr lang="en-US" altLang="zh-CN" dirty="0">
                <a:sym typeface="Times New Roman" panose="02020603050405020304" pitchFamily="18" charset="0"/>
              </a:rPr>
              <a:t>TB</a:t>
            </a:r>
            <a:r>
              <a:rPr lang="zh-CN" altLang="en-US" dirty="0">
                <a:sym typeface="Times New Roman" panose="02020603050405020304" pitchFamily="18" charset="0"/>
              </a:rPr>
              <a:t>的数据，因此在一个完整的数据集上运行时，复杂的数据分析可能需要一个很长的时间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ym typeface="Times New Roman" panose="02020603050405020304" pitchFamily="18" charset="0"/>
              </a:rPr>
              <a:t>降维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6700"/>
                </a:solidFill>
                <a:sym typeface="Times New Roman" panose="02020603050405020304" pitchFamily="18" charset="0"/>
              </a:rPr>
              <a:t>降数据</a:t>
            </a:r>
            <a:endParaRPr lang="en-US" altLang="zh-CN" b="1" dirty="0">
              <a:solidFill>
                <a:srgbClr val="FF6700"/>
              </a:solidFill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ym typeface="Times New Roman" panose="02020603050405020304" pitchFamily="18" charset="0"/>
              </a:rPr>
              <a:t>数据压缩</a:t>
            </a:r>
            <a:endParaRPr lang="en-US" altLang="zh-CN" dirty="0"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224531"/>
      </p:ext>
    </p:extLst>
  </p:cSld>
  <p:clrMapOvr>
    <a:masterClrMapping/>
  </p:clrMapOvr>
  <p:transition spd="med" advTm="53120">
    <p:split orient="vert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69C4BD90-3E74-4943-B491-F453F7F2B00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2.9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降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典型方法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抽样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法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77827" name="Text Box 3">
            <a:extLst>
              <a:ext uri="{FF2B5EF4-FFF2-40B4-BE49-F238E27FC236}">
                <a16:creationId xmlns:a16="http://schemas.microsoft.com/office/drawing/2014/main" id="{DA994C6E-A73D-4A78-9D1B-D075413AD697}"/>
              </a:ext>
            </a:extLst>
          </p:cNvPr>
          <p:cNvSpPr txBox="1">
            <a:spLocks noChangeArrowheads="1"/>
          </p:cNvSpPr>
          <p:nvPr/>
        </p:nvSpPr>
        <p:spPr bwMode="auto">
          <a:xfrm rot="20461801">
            <a:off x="3676536" y="2305253"/>
            <a:ext cx="222528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SRSWOR</a:t>
            </a:r>
          </a:p>
          <a:p>
            <a:pPr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(simple random</a:t>
            </a:r>
          </a:p>
          <a:p>
            <a:pPr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sample without </a:t>
            </a:r>
          </a:p>
          <a:p>
            <a:pPr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replacement)</a:t>
            </a:r>
          </a:p>
        </p:txBody>
      </p:sp>
      <p:grpSp>
        <p:nvGrpSpPr>
          <p:cNvPr id="77828" name="Group 4">
            <a:extLst>
              <a:ext uri="{FF2B5EF4-FFF2-40B4-BE49-F238E27FC236}">
                <a16:creationId xmlns:a16="http://schemas.microsoft.com/office/drawing/2014/main" id="{F25955D9-C70E-46A7-86F9-1B4F76A81151}"/>
              </a:ext>
            </a:extLst>
          </p:cNvPr>
          <p:cNvGrpSpPr>
            <a:grpSpLocks/>
          </p:cNvGrpSpPr>
          <p:nvPr/>
        </p:nvGrpSpPr>
        <p:grpSpPr bwMode="auto">
          <a:xfrm>
            <a:off x="5719936" y="1268760"/>
            <a:ext cx="2438400" cy="1676400"/>
            <a:chOff x="0" y="0"/>
            <a:chExt cx="1536" cy="1056"/>
          </a:xfrm>
        </p:grpSpPr>
        <p:sp>
          <p:nvSpPr>
            <p:cNvPr id="77849" name="AutoShape 5">
              <a:extLst>
                <a:ext uri="{FF2B5EF4-FFF2-40B4-BE49-F238E27FC236}">
                  <a16:creationId xmlns:a16="http://schemas.microsoft.com/office/drawing/2014/main" id="{3007FC16-679D-4BEA-B89E-F48B397D5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056"/>
            </a:xfrm>
            <a:prstGeom prst="can">
              <a:avLst>
                <a:gd name="adj" fmla="val 25000"/>
              </a:avLst>
            </a:prstGeom>
            <a:solidFill>
              <a:srgbClr val="00B0F0">
                <a:alpha val="1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77850" name="Oval 6">
              <a:extLst>
                <a:ext uri="{FF2B5EF4-FFF2-40B4-BE49-F238E27FC236}">
                  <a16:creationId xmlns:a16="http://schemas.microsoft.com/office/drawing/2014/main" id="{AF676729-22D7-4C2A-A7F8-F46D1165F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672"/>
              <a:ext cx="540" cy="36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77851" name="Oval 7">
              <a:extLst>
                <a:ext uri="{FF2B5EF4-FFF2-40B4-BE49-F238E27FC236}">
                  <a16:creationId xmlns:a16="http://schemas.microsoft.com/office/drawing/2014/main" id="{8CEE3DA0-6087-4D12-A766-07BD8E021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" y="516"/>
              <a:ext cx="492" cy="3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77852" name="Oval 8">
              <a:extLst>
                <a:ext uri="{FF2B5EF4-FFF2-40B4-BE49-F238E27FC236}">
                  <a16:creationId xmlns:a16="http://schemas.microsoft.com/office/drawing/2014/main" id="{0BBB9DD1-7A66-497A-A87E-2B90897F2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52"/>
              <a:ext cx="540" cy="36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77829" name="Text Box 9">
            <a:extLst>
              <a:ext uri="{FF2B5EF4-FFF2-40B4-BE49-F238E27FC236}">
                <a16:creationId xmlns:a16="http://schemas.microsoft.com/office/drawing/2014/main" id="{68323C70-0108-4BF0-85E8-3556893783C7}"/>
              </a:ext>
            </a:extLst>
          </p:cNvPr>
          <p:cNvSpPr txBox="1">
            <a:spLocks noChangeArrowheads="1"/>
          </p:cNvSpPr>
          <p:nvPr/>
        </p:nvSpPr>
        <p:spPr bwMode="auto">
          <a:xfrm rot="848056">
            <a:off x="3986386" y="4602510"/>
            <a:ext cx="1217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SRSWR</a:t>
            </a:r>
          </a:p>
        </p:txBody>
      </p:sp>
      <p:grpSp>
        <p:nvGrpSpPr>
          <p:cNvPr id="77830" name="Group 10">
            <a:extLst>
              <a:ext uri="{FF2B5EF4-FFF2-40B4-BE49-F238E27FC236}">
                <a16:creationId xmlns:a16="http://schemas.microsoft.com/office/drawing/2014/main" id="{39053109-C7A1-4ACD-92C9-E6AB63425588}"/>
              </a:ext>
            </a:extLst>
          </p:cNvPr>
          <p:cNvGrpSpPr>
            <a:grpSpLocks/>
          </p:cNvGrpSpPr>
          <p:nvPr/>
        </p:nvGrpSpPr>
        <p:grpSpPr bwMode="auto">
          <a:xfrm>
            <a:off x="5796136" y="3954810"/>
            <a:ext cx="2438400" cy="1676400"/>
            <a:chOff x="0" y="0"/>
            <a:chExt cx="1536" cy="1056"/>
          </a:xfrm>
        </p:grpSpPr>
        <p:sp>
          <p:nvSpPr>
            <p:cNvPr id="77845" name="AutoShape 11">
              <a:extLst>
                <a:ext uri="{FF2B5EF4-FFF2-40B4-BE49-F238E27FC236}">
                  <a16:creationId xmlns:a16="http://schemas.microsoft.com/office/drawing/2014/main" id="{C8C72E78-94A3-4E5C-81FA-17DC69B09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056"/>
            </a:xfrm>
            <a:prstGeom prst="can">
              <a:avLst>
                <a:gd name="adj" fmla="val 25000"/>
              </a:avLst>
            </a:prstGeom>
            <a:solidFill>
              <a:srgbClr val="00B0F0">
                <a:alpha val="1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77846" name="Oval 12">
              <a:extLst>
                <a:ext uri="{FF2B5EF4-FFF2-40B4-BE49-F238E27FC236}">
                  <a16:creationId xmlns:a16="http://schemas.microsoft.com/office/drawing/2014/main" id="{4CEA88A4-EE94-4569-9EA5-42B3839F2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" y="564"/>
              <a:ext cx="540" cy="36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77847" name="Oval 13">
              <a:extLst>
                <a:ext uri="{FF2B5EF4-FFF2-40B4-BE49-F238E27FC236}">
                  <a16:creationId xmlns:a16="http://schemas.microsoft.com/office/drawing/2014/main" id="{530320DC-2DAE-483D-A448-C18EF9765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672"/>
              <a:ext cx="540" cy="36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77848" name="Oval 14">
              <a:extLst>
                <a:ext uri="{FF2B5EF4-FFF2-40B4-BE49-F238E27FC236}">
                  <a16:creationId xmlns:a16="http://schemas.microsoft.com/office/drawing/2014/main" id="{1B9F9655-63A6-40A1-BE4A-48AF34C07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480"/>
              <a:ext cx="516" cy="396"/>
            </a:xfrm>
            <a:prstGeom prst="ellipse">
              <a:avLst/>
            </a:prstGeom>
            <a:solidFill>
              <a:srgbClr val="FAE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77831" name="Group 15">
            <a:extLst>
              <a:ext uri="{FF2B5EF4-FFF2-40B4-BE49-F238E27FC236}">
                <a16:creationId xmlns:a16="http://schemas.microsoft.com/office/drawing/2014/main" id="{60A5753F-939D-4F17-85CC-73EEC31F0A8A}"/>
              </a:ext>
            </a:extLst>
          </p:cNvPr>
          <p:cNvGrpSpPr>
            <a:grpSpLocks/>
          </p:cNvGrpSpPr>
          <p:nvPr/>
        </p:nvGrpSpPr>
        <p:grpSpPr bwMode="auto">
          <a:xfrm>
            <a:off x="900286" y="1402110"/>
            <a:ext cx="2724150" cy="4619625"/>
            <a:chOff x="0" y="0"/>
            <a:chExt cx="1716" cy="2910"/>
          </a:xfrm>
        </p:grpSpPr>
        <p:sp>
          <p:nvSpPr>
            <p:cNvPr id="77834" name="AutoShape 16">
              <a:extLst>
                <a:ext uri="{FF2B5EF4-FFF2-40B4-BE49-F238E27FC236}">
                  <a16:creationId xmlns:a16="http://schemas.microsoft.com/office/drawing/2014/main" id="{D66B22F6-6808-4533-8977-22E1CFAA7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716" cy="2616"/>
            </a:xfrm>
            <a:prstGeom prst="can">
              <a:avLst>
                <a:gd name="adj" fmla="val 38112"/>
              </a:avLst>
            </a:prstGeom>
            <a:solidFill>
              <a:srgbClr val="00B0F0">
                <a:alpha val="1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77835" name="Oval 17">
              <a:extLst>
                <a:ext uri="{FF2B5EF4-FFF2-40B4-BE49-F238E27FC236}">
                  <a16:creationId xmlns:a16="http://schemas.microsoft.com/office/drawing/2014/main" id="{1890F94E-1C8C-430C-88B4-4FECE66FE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" y="2052"/>
              <a:ext cx="516" cy="396"/>
            </a:xfrm>
            <a:prstGeom prst="ellipse">
              <a:avLst/>
            </a:prstGeom>
            <a:solidFill>
              <a:srgbClr val="FAE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77836" name="Oval 18">
              <a:extLst>
                <a:ext uri="{FF2B5EF4-FFF2-40B4-BE49-F238E27FC236}">
                  <a16:creationId xmlns:a16="http://schemas.microsoft.com/office/drawing/2014/main" id="{F304D7B0-A743-484D-94EE-D8A24D296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632"/>
              <a:ext cx="540" cy="360"/>
            </a:xfrm>
            <a:prstGeom prst="ellipse">
              <a:avLst/>
            </a:prstGeom>
            <a:solidFill>
              <a:srgbClr val="006666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77837" name="Oval 19">
              <a:extLst>
                <a:ext uri="{FF2B5EF4-FFF2-40B4-BE49-F238E27FC236}">
                  <a16:creationId xmlns:a16="http://schemas.microsoft.com/office/drawing/2014/main" id="{8524F378-719A-4598-AF58-06862C4AE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2184"/>
              <a:ext cx="564" cy="396"/>
            </a:xfrm>
            <a:prstGeom prst="ellipse">
              <a:avLst/>
            </a:prstGeom>
            <a:solidFill>
              <a:srgbClr val="121328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77838" name="Oval 20">
              <a:extLst>
                <a:ext uri="{FF2B5EF4-FFF2-40B4-BE49-F238E27FC236}">
                  <a16:creationId xmlns:a16="http://schemas.microsoft.com/office/drawing/2014/main" id="{5775CB4F-F183-4139-9D20-60E6D9249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956"/>
              <a:ext cx="492" cy="3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77839" name="Oval 21">
              <a:extLst>
                <a:ext uri="{FF2B5EF4-FFF2-40B4-BE49-F238E27FC236}">
                  <a16:creationId xmlns:a16="http://schemas.microsoft.com/office/drawing/2014/main" id="{96DC6526-094B-4551-AE31-F1283323C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800"/>
              <a:ext cx="468" cy="372"/>
            </a:xfrm>
            <a:prstGeom prst="ellipse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77840" name="Oval 22">
              <a:extLst>
                <a:ext uri="{FF2B5EF4-FFF2-40B4-BE49-F238E27FC236}">
                  <a16:creationId xmlns:a16="http://schemas.microsoft.com/office/drawing/2014/main" id="{BF7A447B-6BD7-4831-BFE9-FDBE5FD76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" y="1524"/>
              <a:ext cx="540" cy="36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77841" name="Oval 23">
              <a:extLst>
                <a:ext uri="{FF2B5EF4-FFF2-40B4-BE49-F238E27FC236}">
                  <a16:creationId xmlns:a16="http://schemas.microsoft.com/office/drawing/2014/main" id="{EC342843-51B8-431C-9862-B386A198E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380"/>
              <a:ext cx="540" cy="36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77842" name="Oval 24">
              <a:extLst>
                <a:ext uri="{FF2B5EF4-FFF2-40B4-BE49-F238E27FC236}">
                  <a16:creationId xmlns:a16="http://schemas.microsoft.com/office/drawing/2014/main" id="{96FFCF60-D2C5-4392-B206-B3404105E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72"/>
              <a:ext cx="540" cy="36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77843" name="Oval 25">
              <a:extLst>
                <a:ext uri="{FF2B5EF4-FFF2-40B4-BE49-F238E27FC236}">
                  <a16:creationId xmlns:a16="http://schemas.microsoft.com/office/drawing/2014/main" id="{B6412844-71E1-4D40-9227-81E36BC6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140"/>
              <a:ext cx="540" cy="360"/>
            </a:xfrm>
            <a:prstGeom prst="ellipse">
              <a:avLst/>
            </a:prstGeom>
            <a:solidFill>
              <a:srgbClr val="423E78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77844" name="Text Box 26">
              <a:extLst>
                <a:ext uri="{FF2B5EF4-FFF2-40B4-BE49-F238E27FC236}">
                  <a16:creationId xmlns:a16="http://schemas.microsoft.com/office/drawing/2014/main" id="{7910F2CC-F16D-4042-9FF8-254E1D7726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" y="2622"/>
              <a:ext cx="8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Raw Data</a:t>
              </a:r>
            </a:p>
          </p:txBody>
        </p:sp>
      </p:grpSp>
      <p:sp>
        <p:nvSpPr>
          <p:cNvPr id="77832" name="Line 27">
            <a:extLst>
              <a:ext uri="{FF2B5EF4-FFF2-40B4-BE49-F238E27FC236}">
                <a16:creationId xmlns:a16="http://schemas.microsoft.com/office/drawing/2014/main" id="{CE99DAA0-6C02-4209-A0DD-D7E486D66D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3986" y="2468910"/>
            <a:ext cx="165735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77833" name="Line 28">
            <a:extLst>
              <a:ext uri="{FF2B5EF4-FFF2-40B4-BE49-F238E27FC236}">
                <a16:creationId xmlns:a16="http://schemas.microsoft.com/office/drawing/2014/main" id="{C0C521F3-848B-4165-ADE3-77428FC8E76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3036" y="4392960"/>
            <a:ext cx="1790700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228108"/>
      </p:ext>
    </p:extLst>
  </p:cSld>
  <p:clrMapOvr>
    <a:masterClrMapping/>
  </p:clrMapOvr>
  <p:transition spd="med" advTm="5024">
    <p:split orient="vert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3">
            <a:extLst>
              <a:ext uri="{FF2B5EF4-FFF2-40B4-BE49-F238E27FC236}">
                <a16:creationId xmlns:a16="http://schemas.microsoft.com/office/drawing/2014/main" id="{3F78ADC4-4E65-4EB0-BFF3-3F21FF2ACA4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458200" cy="2846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简单随机抽样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(Simple Random Sampling)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200" dirty="0" err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相等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的概率</a:t>
            </a:r>
            <a:r>
              <a:rPr lang="en-US" altLang="zh-CN" sz="2200" dirty="0" err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选择</a:t>
            </a:r>
            <a:endParaRPr lang="zh-CN" altLang="en-US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不放回抽样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(Sampling without replacement)</a:t>
            </a:r>
            <a:endParaRPr lang="zh-CN" altLang="en-US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一旦对象被选中，则将其删除</a:t>
            </a:r>
          </a:p>
          <a:p>
            <a:pPr marL="817200" lvl="1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有放回抽样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(Sampling with replacement)</a:t>
            </a:r>
            <a:endParaRPr lang="zh-CN" altLang="en-US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选择对象不会</a:t>
            </a:r>
            <a:r>
              <a:rPr lang="zh-CN" altLang="en-US">
                <a:sym typeface="Times New Roman" panose="02020603050405020304" pitchFamily="18" charset="0"/>
              </a:rPr>
              <a:t>被删除</a:t>
            </a:r>
            <a:endParaRPr lang="en-US" altLang="zh-CN" dirty="0">
              <a:sym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B5752C4-EFBA-4440-9108-C2A10DBCC7E9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2.9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抽样类型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942EC04-26CE-4F47-8712-D1C21C602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513" y="3428999"/>
            <a:ext cx="4969943" cy="331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78489"/>
      </p:ext>
    </p:extLst>
  </p:cSld>
  <p:clrMapOvr>
    <a:masterClrMapping/>
  </p:clrMapOvr>
  <p:transition spd="med" advTm="37184">
    <p:split orient="vert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3">
            <a:extLst>
              <a:ext uri="{FF2B5EF4-FFF2-40B4-BE49-F238E27FC236}">
                <a16:creationId xmlns:a16="http://schemas.microsoft.com/office/drawing/2014/main" id="{3F78ADC4-4E65-4EB0-BFF3-3F21FF2ACA4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458200" cy="432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简单随机抽样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(Simple Random Sampling)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200" dirty="0" err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相等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的概率</a:t>
            </a:r>
            <a:r>
              <a:rPr lang="en-US" altLang="zh-CN" sz="2200" dirty="0" err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选择</a:t>
            </a:r>
            <a:endParaRPr lang="zh-CN" altLang="en-US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不放回抽样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(Sampling without replacement)</a:t>
            </a:r>
            <a:endParaRPr lang="zh-CN" altLang="en-US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一旦对象被选中，则将其删除</a:t>
            </a:r>
          </a:p>
          <a:p>
            <a:pPr marL="817200" lvl="1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有放回抽样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(Sampling with replacement)</a:t>
            </a:r>
            <a:endParaRPr lang="zh-CN" altLang="en-US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选择对象不会</a:t>
            </a:r>
            <a:r>
              <a:rPr lang="zh-CN" altLang="en-US">
                <a:sym typeface="Times New Roman" panose="02020603050405020304" pitchFamily="18" charset="0"/>
              </a:rPr>
              <a:t>被删除</a:t>
            </a:r>
            <a:endParaRPr lang="en-US" altLang="zh-CN" dirty="0">
              <a:sym typeface="Times New Roman" panose="02020603050405020304" pitchFamily="18" charset="0"/>
            </a:endParaRPr>
          </a:p>
          <a:p>
            <a:pPr marL="325800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分层抽样</a:t>
            </a:r>
          </a:p>
          <a:p>
            <a:pPr marL="817200" lvl="1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每组抽相同个数</a:t>
            </a:r>
          </a:p>
          <a:p>
            <a:pPr marL="817200" lvl="1" indent="-3600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用于偏斜数据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B5752C4-EFBA-4440-9108-C2A10DBCC7E9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2.9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抽样类型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942EC04-26CE-4F47-8712-D1C21C602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513" y="3428999"/>
            <a:ext cx="4969943" cy="3316045"/>
          </a:xfrm>
          <a:prstGeom prst="rect">
            <a:avLst/>
          </a:prstGeom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40F03BB9-A79C-4C00-8A99-1EE209CB7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1"/>
          <a:stretch/>
        </p:blipFill>
        <p:spPr bwMode="auto">
          <a:xfrm>
            <a:off x="1413216" y="5025244"/>
            <a:ext cx="1862640" cy="1719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4009485"/>
      </p:ext>
    </p:extLst>
  </p:cSld>
  <p:clrMapOvr>
    <a:masterClrMapping/>
  </p:clrMapOvr>
  <p:transition spd="med" advTm="37184">
    <p:split orient="vert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326657">
            <a:extLst>
              <a:ext uri="{FF2B5EF4-FFF2-40B4-BE49-F238E27FC236}">
                <a16:creationId xmlns:a16="http://schemas.microsoft.com/office/drawing/2014/main" id="{2EC8BD3D-C2EC-4138-8F27-02AE8AAEA86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712767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2.9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样本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大小对数据质量的影响</a:t>
            </a:r>
          </a:p>
        </p:txBody>
      </p:sp>
      <p:sp>
        <p:nvSpPr>
          <p:cNvPr id="52227" name="文本占位符 326658">
            <a:extLst>
              <a:ext uri="{FF2B5EF4-FFF2-40B4-BE49-F238E27FC236}">
                <a16:creationId xmlns:a16="http://schemas.microsoft.com/office/drawing/2014/main" id="{01E96F46-1120-4493-91BE-F80C6331B1D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52000" y="756000"/>
            <a:ext cx="8458200" cy="1755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从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8000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个点分别抽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2000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和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500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个点</a:t>
            </a: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2000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个点的样本保留了数据集的大部分结构 </a:t>
            </a: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500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个点的样本丢失了许多结构</a:t>
            </a:r>
          </a:p>
        </p:txBody>
      </p:sp>
      <p:grpSp>
        <p:nvGrpSpPr>
          <p:cNvPr id="52228" name="组合 326668">
            <a:extLst>
              <a:ext uri="{FF2B5EF4-FFF2-40B4-BE49-F238E27FC236}">
                <a16:creationId xmlns:a16="http://schemas.microsoft.com/office/drawing/2014/main" id="{2B061E73-5D0E-4BB2-B043-8EB05D571FD5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2746375"/>
            <a:ext cx="8382000" cy="2927350"/>
            <a:chOff x="288" y="1128"/>
            <a:chExt cx="5280" cy="1844"/>
          </a:xfrm>
        </p:grpSpPr>
        <p:pic>
          <p:nvPicPr>
            <p:cNvPr id="52232" name="图片 326662">
              <a:extLst>
                <a:ext uri="{FF2B5EF4-FFF2-40B4-BE49-F238E27FC236}">
                  <a16:creationId xmlns:a16="http://schemas.microsoft.com/office/drawing/2014/main" id="{5BD682A0-C361-4EFB-9226-68D8AE2DF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22" r="12462"/>
            <a:stretch>
              <a:fillRect/>
            </a:stretch>
          </p:blipFill>
          <p:spPr bwMode="auto">
            <a:xfrm>
              <a:off x="288" y="1128"/>
              <a:ext cx="1776" cy="1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233" name="图片 326663">
              <a:extLst>
                <a:ext uri="{FF2B5EF4-FFF2-40B4-BE49-F238E27FC236}">
                  <a16:creationId xmlns:a16="http://schemas.microsoft.com/office/drawing/2014/main" id="{73039657-E049-49C5-A662-C4AAAC009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22" t="13898" r="14546" b="11060"/>
            <a:stretch>
              <a:fillRect/>
            </a:stretch>
          </p:blipFill>
          <p:spPr bwMode="auto">
            <a:xfrm>
              <a:off x="2064" y="1343"/>
              <a:ext cx="1728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234" name="图片 326664">
              <a:extLst>
                <a:ext uri="{FF2B5EF4-FFF2-40B4-BE49-F238E27FC236}">
                  <a16:creationId xmlns:a16="http://schemas.microsoft.com/office/drawing/2014/main" id="{2AC87359-F374-497C-AD47-7E02A07242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81" r="13287"/>
            <a:stretch>
              <a:fillRect/>
            </a:stretch>
          </p:blipFill>
          <p:spPr bwMode="auto">
            <a:xfrm>
              <a:off x="3840" y="1128"/>
              <a:ext cx="1728" cy="1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35" name="文本框 326665">
              <a:extLst>
                <a:ext uri="{FF2B5EF4-FFF2-40B4-BE49-F238E27FC236}">
                  <a16:creationId xmlns:a16="http://schemas.microsoft.com/office/drawing/2014/main" id="{D114956F-9653-47A0-9269-7B8ECD1BD8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" y="2737"/>
              <a:ext cx="834" cy="233"/>
            </a:xfrm>
            <a:prstGeom prst="rect">
              <a:avLst/>
            </a:prstGeom>
            <a:solidFill>
              <a:srgbClr val="1354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800">
                  <a:solidFill>
                    <a:schemeClr val="bg1"/>
                  </a:solidFill>
                  <a:ea typeface="微软雅黑" panose="020B0503020204020204" pitchFamily="34" charset="-122"/>
                  <a:sym typeface="Times New Roman" panose="02020603050405020304" pitchFamily="18" charset="0"/>
                </a:rPr>
                <a:t>8000 points</a:t>
              </a:r>
            </a:p>
          </p:txBody>
        </p:sp>
        <p:sp>
          <p:nvSpPr>
            <p:cNvPr id="10" name="文本框 326665">
              <a:extLst>
                <a:ext uri="{FF2B5EF4-FFF2-40B4-BE49-F238E27FC236}">
                  <a16:creationId xmlns:a16="http://schemas.microsoft.com/office/drawing/2014/main" id="{BEDED356-B98D-4197-982A-6197CB8979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5" y="2739"/>
              <a:ext cx="834" cy="233"/>
            </a:xfrm>
            <a:prstGeom prst="rect">
              <a:avLst/>
            </a:prstGeom>
            <a:solidFill>
              <a:srgbClr val="1354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800">
                  <a:solidFill>
                    <a:schemeClr val="bg1"/>
                  </a:solidFill>
                  <a:ea typeface="微软雅黑" panose="020B0503020204020204" pitchFamily="34" charset="-122"/>
                  <a:sym typeface="Times New Roman" panose="02020603050405020304" pitchFamily="18" charset="0"/>
                </a:rPr>
                <a:t>2000 Points</a:t>
              </a:r>
            </a:p>
          </p:txBody>
        </p:sp>
        <p:sp>
          <p:nvSpPr>
            <p:cNvPr id="11" name="文本框 326665">
              <a:extLst>
                <a:ext uri="{FF2B5EF4-FFF2-40B4-BE49-F238E27FC236}">
                  <a16:creationId xmlns:a16="http://schemas.microsoft.com/office/drawing/2014/main" id="{379D8CEA-BC0E-4C9A-99C8-ADC02C9FED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7" y="2739"/>
              <a:ext cx="834" cy="233"/>
            </a:xfrm>
            <a:prstGeom prst="rect">
              <a:avLst/>
            </a:prstGeom>
            <a:solidFill>
              <a:srgbClr val="1354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800">
                  <a:solidFill>
                    <a:schemeClr val="bg1"/>
                  </a:solidFill>
                  <a:ea typeface="微软雅黑" panose="020B0503020204020204" pitchFamily="34" charset="-122"/>
                  <a:sym typeface="Times New Roman" panose="02020603050405020304" pitchFamily="18" charset="0"/>
                </a:rPr>
                <a:t>500 Points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078628"/>
      </p:ext>
    </p:extLst>
  </p:cSld>
  <p:clrMapOvr>
    <a:masterClrMapping/>
  </p:clrMapOvr>
  <p:transition spd="med">
    <p:split orient="vert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图所示数据适合采用哪种抽样方法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不放回抽样</a:t>
            </a:r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有放回抽样</a:t>
            </a:r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分层抽样</a:t>
            </a: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>
            <p:custDataLst>
              <p:tags r:id="rId9"/>
            </p:custDataLst>
          </p:nvPr>
        </p:nvSpPr>
        <p:spPr>
          <a:xfrm>
            <a:off x="6172200" y="6093296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提交</a:t>
            </a: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420888"/>
            <a:ext cx="3708661" cy="29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组合 19"/>
          <p:cNvGrpSpPr/>
          <p:nvPr>
            <p:custDataLst>
              <p:tags r:id="rId10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" name="ColorBlock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" name="TypeText"/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单选题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15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1965161"/>
      </p:ext>
    </p:extLst>
  </p:cSld>
  <p:clrMapOvr>
    <a:masterClrMapping/>
  </p:clrMapOvr>
  <p:transition spd="med">
    <p:split orient="vert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6BC5547-BB1F-4343-8436-31195EDD35D2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2.10 </a:t>
            </a:r>
            <a:r>
              <a:rPr lang="zh-CN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规约</a:t>
            </a:r>
            <a:r>
              <a:rPr lang="zh-CN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策略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0F0188B-3F03-4734-80D6-EEFC2149A717}"/>
              </a:ext>
            </a:extLst>
          </p:cNvPr>
          <p:cNvSpPr txBox="1">
            <a:spLocks/>
          </p:cNvSpPr>
          <p:nvPr/>
        </p:nvSpPr>
        <p:spPr bwMode="auto">
          <a:xfrm>
            <a:off x="252000" y="756000"/>
            <a:ext cx="8640000" cy="35662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algn="just" defTabSz="914400" eaLnBrk="1" latinLnBrk="0" hangingPunct="1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  <a:lvl2pPr marL="817200" lvl="1" indent="-360000" algn="just" defTabSz="914400" eaLnBrk="1" latinLnBrk="0" hangingPunct="1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ym typeface="Times New Roman" panose="02020603050405020304" pitchFamily="18" charset="0"/>
              </a:rPr>
              <a:t>为什么数据规约（</a:t>
            </a:r>
            <a:r>
              <a:rPr lang="en-US" altLang="zh-CN" dirty="0">
                <a:sym typeface="Times New Roman" panose="02020603050405020304" pitchFamily="18" charset="0"/>
              </a:rPr>
              <a:t>data </a:t>
            </a:r>
            <a:r>
              <a:rPr lang="en-US" altLang="zh-CN" dirty="0" err="1">
                <a:sym typeface="Times New Roman" panose="02020603050405020304" pitchFamily="18" charset="0"/>
              </a:rPr>
              <a:t>reductio</a:t>
            </a:r>
            <a:r>
              <a:rPr lang="zh-CN" altLang="en-US" dirty="0">
                <a:sym typeface="Times New Roman" panose="02020603050405020304" pitchFamily="18" charset="0"/>
              </a:rPr>
              <a:t>）？</a:t>
            </a:r>
            <a:endParaRPr lang="en-US" altLang="zh-CN" dirty="0">
              <a:sym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ym typeface="Times New Roman" panose="02020603050405020304" pitchFamily="18" charset="0"/>
              </a:rPr>
              <a:t>由于数据仓库可以存储</a:t>
            </a:r>
            <a:r>
              <a:rPr lang="en-US" altLang="zh-CN" dirty="0">
                <a:sym typeface="Times New Roman" panose="02020603050405020304" pitchFamily="18" charset="0"/>
              </a:rPr>
              <a:t>TB</a:t>
            </a:r>
            <a:r>
              <a:rPr lang="zh-CN" altLang="en-US" dirty="0">
                <a:sym typeface="Times New Roman" panose="02020603050405020304" pitchFamily="18" charset="0"/>
              </a:rPr>
              <a:t>的数据，因此在一个完整的数据集上运行时，复杂的数据分析可能需要一个很长的时间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ym typeface="Times New Roman" panose="02020603050405020304" pitchFamily="18" charset="0"/>
              </a:rPr>
              <a:t>降维</a:t>
            </a:r>
          </a:p>
          <a:p>
            <a:pPr>
              <a:lnSpc>
                <a:spcPct val="150000"/>
              </a:lnSpc>
            </a:pPr>
            <a:r>
              <a:rPr lang="zh-CN" altLang="en-US">
                <a:sym typeface="Times New Roman" panose="02020603050405020304" pitchFamily="18" charset="0"/>
              </a:rPr>
              <a:t>降数据</a:t>
            </a:r>
            <a:endParaRPr lang="en-US" altLang="zh-CN" dirty="0"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FF6700"/>
                </a:solidFill>
                <a:sym typeface="Times New Roman" panose="02020603050405020304" pitchFamily="18" charset="0"/>
              </a:rPr>
              <a:t>数据压缩</a:t>
            </a:r>
            <a:endParaRPr lang="en-US" altLang="zh-CN" b="1" dirty="0">
              <a:solidFill>
                <a:srgbClr val="FF6700"/>
              </a:solidFill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125409"/>
      </p:ext>
    </p:extLst>
  </p:cSld>
  <p:clrMapOvr>
    <a:masterClrMapping/>
  </p:clrMapOvr>
  <p:transition spd="med" advTm="53120">
    <p:split orient="vert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69C4BD90-3E74-4943-B491-F453F7F2B00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55576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2.10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数据压缩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29" name="AutoShape 3"/>
          <p:cNvSpPr>
            <a:spLocks noChangeArrowheads="1"/>
          </p:cNvSpPr>
          <p:nvPr/>
        </p:nvSpPr>
        <p:spPr bwMode="auto">
          <a:xfrm>
            <a:off x="838200" y="1395536"/>
            <a:ext cx="3446463" cy="2595563"/>
          </a:xfrm>
          <a:prstGeom prst="can">
            <a:avLst>
              <a:gd name="adj" fmla="val 25000"/>
            </a:avLst>
          </a:prstGeom>
          <a:solidFill>
            <a:srgbClr val="13548C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lvl="0" algn="ctr">
              <a:defRPr/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Original Data</a:t>
            </a:r>
          </a:p>
        </p:txBody>
      </p:sp>
      <p:sp>
        <p:nvSpPr>
          <p:cNvPr id="30" name="AutoShape 4"/>
          <p:cNvSpPr>
            <a:spLocks noChangeArrowheads="1"/>
          </p:cNvSpPr>
          <p:nvPr/>
        </p:nvSpPr>
        <p:spPr bwMode="auto">
          <a:xfrm>
            <a:off x="6175375" y="2019424"/>
            <a:ext cx="2182813" cy="1608137"/>
          </a:xfrm>
          <a:prstGeom prst="cube">
            <a:avLst>
              <a:gd name="adj" fmla="val 25000"/>
            </a:avLst>
          </a:prstGeom>
          <a:solidFill>
            <a:srgbClr val="F6E6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lvl="0" algn="ctr">
              <a:defRPr/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Compressed </a:t>
            </a:r>
          </a:p>
          <a:p>
            <a:pPr lvl="0" algn="ctr">
              <a:defRPr/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Data</a:t>
            </a:r>
          </a:p>
        </p:txBody>
      </p:sp>
      <p:sp>
        <p:nvSpPr>
          <p:cNvPr id="31" name="Line 5"/>
          <p:cNvSpPr>
            <a:spLocks noChangeShapeType="1"/>
          </p:cNvSpPr>
          <p:nvPr/>
        </p:nvSpPr>
        <p:spPr bwMode="auto">
          <a:xfrm>
            <a:off x="4319588" y="2775074"/>
            <a:ext cx="1838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2" name="Line 6"/>
          <p:cNvSpPr>
            <a:spLocks noChangeShapeType="1"/>
          </p:cNvSpPr>
          <p:nvPr/>
        </p:nvSpPr>
        <p:spPr bwMode="auto">
          <a:xfrm flipH="1">
            <a:off x="4319588" y="3349749"/>
            <a:ext cx="1838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4637088" y="3435474"/>
            <a:ext cx="1116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defRPr/>
            </a:pP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lossless</a:t>
            </a:r>
          </a:p>
        </p:txBody>
      </p:sp>
      <p:sp>
        <p:nvSpPr>
          <p:cNvPr id="34" name="AutoShape 8"/>
          <p:cNvSpPr>
            <a:spLocks noChangeArrowheads="1"/>
          </p:cNvSpPr>
          <p:nvPr/>
        </p:nvSpPr>
        <p:spPr bwMode="auto">
          <a:xfrm>
            <a:off x="950913" y="4137149"/>
            <a:ext cx="3286125" cy="2184400"/>
          </a:xfrm>
          <a:prstGeom prst="can">
            <a:avLst>
              <a:gd name="adj" fmla="val 25000"/>
            </a:avLst>
          </a:prstGeom>
          <a:solidFill>
            <a:srgbClr val="00B0F0">
              <a:alpha val="22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lvl="0" algn="ctr">
              <a:defRPr/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Original Data</a:t>
            </a:r>
          </a:p>
          <a:p>
            <a:pPr lvl="0" algn="ctr">
              <a:defRPr/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Approximated </a:t>
            </a:r>
          </a:p>
        </p:txBody>
      </p:sp>
      <p:sp>
        <p:nvSpPr>
          <p:cNvPr id="35" name="Line 9"/>
          <p:cNvSpPr>
            <a:spLocks noChangeShapeType="1"/>
          </p:cNvSpPr>
          <p:nvPr/>
        </p:nvSpPr>
        <p:spPr bwMode="auto">
          <a:xfrm flipH="1">
            <a:off x="4252913" y="3645024"/>
            <a:ext cx="2743200" cy="180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6" name="Text Box 10"/>
          <p:cNvSpPr txBox="1">
            <a:spLocks noChangeArrowheads="1"/>
          </p:cNvSpPr>
          <p:nvPr/>
        </p:nvSpPr>
        <p:spPr bwMode="auto">
          <a:xfrm rot="19802972">
            <a:off x="5227638" y="4553074"/>
            <a:ext cx="811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defRPr/>
            </a:pP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lossy</a:t>
            </a:r>
          </a:p>
        </p:txBody>
      </p:sp>
    </p:spTree>
    <p:extLst>
      <p:ext uri="{BB962C8B-B14F-4D97-AF65-F5344CB8AC3E}">
        <p14:creationId xmlns:p14="http://schemas.microsoft.com/office/powerpoint/2010/main" val="3175311878"/>
      </p:ext>
    </p:extLst>
  </p:cSld>
  <p:clrMapOvr>
    <a:masterClrMapping/>
  </p:clrMapOvr>
  <p:transition spd="med" advTm="5024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3D03764-6B67-4DF8-8E83-18AEA1F53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7" y="1340768"/>
            <a:ext cx="8902446" cy="28216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C07F4548-0910-4090-A92B-E709CADE1E44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071964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2.1 </a:t>
            </a:r>
            <a:r>
              <a:rPr lang="zh-CN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数据清洗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如何处理丢失数据？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938940"/>
      </p:ext>
    </p:extLst>
  </p:cSld>
  <p:clrMapOvr>
    <a:masterClrMapping/>
  </p:clrMapOvr>
  <p:transition spd="med">
    <p:split orient="vert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EB95C64C-A516-4235-88EA-EA5689244BB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2.11 </a:t>
            </a:r>
            <a:r>
              <a:rPr lang="zh-CN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规约</a:t>
            </a:r>
            <a:r>
              <a:rPr lang="zh-CN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策略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小结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 bwMode="auto">
          <a:xfrm>
            <a:off x="252000" y="756000"/>
            <a:ext cx="8640000" cy="473584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60000" indent="-360000" algn="just" defTabSz="914400" eaLnBrk="1" latinLnBrk="0" hangingPunct="1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  <a:lvl2pPr marL="817200" lvl="1" indent="-360000" algn="just" defTabSz="914400" eaLnBrk="1" latinLnBrk="0" hangingPunct="1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dirty="0">
                <a:sym typeface="Times New Roman" panose="02020603050405020304" pitchFamily="18" charset="0"/>
              </a:rPr>
              <a:t>为什么数据规约（</a:t>
            </a:r>
            <a:r>
              <a:rPr lang="en-US" altLang="zh-CN" dirty="0">
                <a:sym typeface="Times New Roman" panose="02020603050405020304" pitchFamily="18" charset="0"/>
              </a:rPr>
              <a:t>data </a:t>
            </a:r>
            <a:r>
              <a:rPr lang="en-US" altLang="zh-CN" dirty="0" err="1">
                <a:sym typeface="Times New Roman" panose="02020603050405020304" pitchFamily="18" charset="0"/>
              </a:rPr>
              <a:t>reductio</a:t>
            </a:r>
            <a:r>
              <a:rPr lang="zh-CN" altLang="en-US" dirty="0">
                <a:sym typeface="Times New Roman" panose="02020603050405020304" pitchFamily="18" charset="0"/>
              </a:rPr>
              <a:t>）？</a:t>
            </a:r>
            <a:endParaRPr lang="en-US" altLang="zh-CN" dirty="0">
              <a:sym typeface="Times New Roman" panose="02020603050405020304" pitchFamily="18" charset="0"/>
            </a:endParaRPr>
          </a:p>
          <a:p>
            <a:pPr lvl="1"/>
            <a:r>
              <a:rPr lang="zh-CN" altLang="en-US" dirty="0">
                <a:sym typeface="Times New Roman" panose="02020603050405020304" pitchFamily="18" charset="0"/>
              </a:rPr>
              <a:t>由于数据仓库可以存储</a:t>
            </a:r>
            <a:r>
              <a:rPr lang="en-US" altLang="zh-CN" dirty="0">
                <a:sym typeface="Times New Roman" panose="02020603050405020304" pitchFamily="18" charset="0"/>
              </a:rPr>
              <a:t>TB</a:t>
            </a:r>
            <a:r>
              <a:rPr lang="zh-CN" altLang="en-US" dirty="0">
                <a:sym typeface="Times New Roman" panose="02020603050405020304" pitchFamily="18" charset="0"/>
              </a:rPr>
              <a:t>的数据，因此在一个完整的数据集上运行时，复杂的数据分析可能需要一个很长的时间</a:t>
            </a:r>
          </a:p>
          <a:p>
            <a:r>
              <a:rPr lang="zh-CN" altLang="en-US" dirty="0">
                <a:sym typeface="Times New Roman" panose="02020603050405020304" pitchFamily="18" charset="0"/>
              </a:rPr>
              <a:t>降维</a:t>
            </a:r>
            <a:endParaRPr lang="en-US" altLang="zh-CN" dirty="0">
              <a:sym typeface="Times New Roman" panose="02020603050405020304" pitchFamily="18" charset="0"/>
            </a:endParaRPr>
          </a:p>
          <a:p>
            <a:pPr lvl="1"/>
            <a:r>
              <a:rPr lang="en-US" altLang="zh-CN" dirty="0">
                <a:sym typeface="Times New Roman" panose="02020603050405020304" pitchFamily="18" charset="0"/>
              </a:rPr>
              <a:t>PCA</a:t>
            </a:r>
            <a:r>
              <a:rPr lang="zh-CN" altLang="en-US" dirty="0">
                <a:sym typeface="Times New Roman" panose="02020603050405020304" pitchFamily="18" charset="0"/>
              </a:rPr>
              <a:t>主成分法</a:t>
            </a:r>
          </a:p>
          <a:p>
            <a:r>
              <a:rPr lang="zh-CN" altLang="en-US" dirty="0">
                <a:sym typeface="Times New Roman" panose="02020603050405020304" pitchFamily="18" charset="0"/>
              </a:rPr>
              <a:t>降数据</a:t>
            </a:r>
            <a:endParaRPr lang="en-US" altLang="zh-CN" dirty="0">
              <a:sym typeface="Times New Roman" panose="02020603050405020304" pitchFamily="18" charset="0"/>
            </a:endParaRPr>
          </a:p>
          <a:p>
            <a:pPr lvl="1"/>
            <a:r>
              <a:rPr lang="zh-CN" altLang="en-US" dirty="0">
                <a:sym typeface="Times New Roman" panose="02020603050405020304" pitchFamily="18" charset="0"/>
              </a:rPr>
              <a:t>抽样法</a:t>
            </a:r>
            <a:endParaRPr lang="en-US" altLang="zh-CN" dirty="0">
              <a:sym typeface="Times New Roman" panose="02020603050405020304" pitchFamily="18" charset="0"/>
            </a:endParaRPr>
          </a:p>
          <a:p>
            <a:r>
              <a:rPr lang="zh-CN" altLang="en-US" dirty="0">
                <a:sym typeface="Times New Roman" panose="02020603050405020304" pitchFamily="18" charset="0"/>
              </a:rPr>
              <a:t>数据压缩</a:t>
            </a:r>
            <a:endParaRPr lang="en-US" altLang="zh-CN" dirty="0">
              <a:sym typeface="Times New Roman" panose="02020603050405020304" pitchFamily="18" charset="0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2DA8A08-A376-4A3F-BB50-441DF7BFCA55}"/>
              </a:ext>
            </a:extLst>
          </p:cNvPr>
          <p:cNvGrpSpPr>
            <a:grpSpLocks/>
          </p:cNvGrpSpPr>
          <p:nvPr/>
        </p:nvGrpSpPr>
        <p:grpSpPr bwMode="auto">
          <a:xfrm>
            <a:off x="2690376" y="2564904"/>
            <a:ext cx="2592288" cy="2448272"/>
            <a:chOff x="-77" y="-55"/>
            <a:chExt cx="2332" cy="2094"/>
          </a:xfrm>
        </p:grpSpPr>
        <p:sp>
          <p:nvSpPr>
            <p:cNvPr id="6" name="Text Box 13">
              <a:extLst>
                <a:ext uri="{FF2B5EF4-FFF2-40B4-BE49-F238E27FC236}">
                  <a16:creationId xmlns:a16="http://schemas.microsoft.com/office/drawing/2014/main" id="{000327E7-98DA-40BC-A5FC-F2E7B1DD3D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7" y="-55"/>
              <a:ext cx="374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" name="Line 15">
              <a:extLst>
                <a:ext uri="{FF2B5EF4-FFF2-40B4-BE49-F238E27FC236}">
                  <a16:creationId xmlns:a16="http://schemas.microsoft.com/office/drawing/2014/main" id="{2E210966-ED1C-4763-87CB-C317997D24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4" y="16"/>
              <a:ext cx="0" cy="16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8" name="Line 16">
              <a:extLst>
                <a:ext uri="{FF2B5EF4-FFF2-40B4-BE49-F238E27FC236}">
                  <a16:creationId xmlns:a16="http://schemas.microsoft.com/office/drawing/2014/main" id="{B8FDE1FF-2A20-450B-926F-506DEC63A0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72"/>
              <a:ext cx="1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9" name="Line 17">
              <a:extLst>
                <a:ext uri="{FF2B5EF4-FFF2-40B4-BE49-F238E27FC236}">
                  <a16:creationId xmlns:a16="http://schemas.microsoft.com/office/drawing/2014/main" id="{9E233642-A3D1-4D02-BACB-495409CA1A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2" y="781"/>
              <a:ext cx="1632" cy="88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Oval 18">
              <a:extLst>
                <a:ext uri="{FF2B5EF4-FFF2-40B4-BE49-F238E27FC236}">
                  <a16:creationId xmlns:a16="http://schemas.microsoft.com/office/drawing/2014/main" id="{B0336410-C3F3-47D1-B3F3-A73649CC5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" y="129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1" name="Oval 19">
              <a:extLst>
                <a:ext uri="{FF2B5EF4-FFF2-40B4-BE49-F238E27FC236}">
                  <a16:creationId xmlns:a16="http://schemas.microsoft.com/office/drawing/2014/main" id="{0F95A478-26AE-47E2-8B9B-EADCB0131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" y="1157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" name="Oval 20">
              <a:extLst>
                <a:ext uri="{FF2B5EF4-FFF2-40B4-BE49-F238E27FC236}">
                  <a16:creationId xmlns:a16="http://schemas.microsoft.com/office/drawing/2014/main" id="{54D7AFC3-E3C6-45C9-9606-1A8930A34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48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" name="Oval 21">
              <a:extLst>
                <a:ext uri="{FF2B5EF4-FFF2-40B4-BE49-F238E27FC236}">
                  <a16:creationId xmlns:a16="http://schemas.microsoft.com/office/drawing/2014/main" id="{0105512A-B101-48F2-A046-9B51CB6BF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1224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" name="Oval 22">
              <a:extLst>
                <a:ext uri="{FF2B5EF4-FFF2-40B4-BE49-F238E27FC236}">
                  <a16:creationId xmlns:a16="http://schemas.microsoft.com/office/drawing/2014/main" id="{BAE4D5BC-85B7-4629-901C-32B5379E3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" y="129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" name="Oval 23">
              <a:extLst>
                <a:ext uri="{FF2B5EF4-FFF2-40B4-BE49-F238E27FC236}">
                  <a16:creationId xmlns:a16="http://schemas.microsoft.com/office/drawing/2014/main" id="{1FF30C13-6B76-4AD7-84E6-FDA6F1252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" y="1282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" name="Oval 24">
              <a:extLst>
                <a:ext uri="{FF2B5EF4-FFF2-40B4-BE49-F238E27FC236}">
                  <a16:creationId xmlns:a16="http://schemas.microsoft.com/office/drawing/2014/main" id="{5AAB48C1-CD48-48BB-A367-737C77879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149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" name="Oval 25">
              <a:extLst>
                <a:ext uri="{FF2B5EF4-FFF2-40B4-BE49-F238E27FC236}">
                  <a16:creationId xmlns:a16="http://schemas.microsoft.com/office/drawing/2014/main" id="{1AF41C26-BFD2-481C-8133-65D5D4903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" y="1423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" name="Oval 26">
              <a:extLst>
                <a:ext uri="{FF2B5EF4-FFF2-40B4-BE49-F238E27FC236}">
                  <a16:creationId xmlns:a16="http://schemas.microsoft.com/office/drawing/2014/main" id="{2CC2AB46-D9B0-440A-B75B-8741BA0EE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" y="1082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9" name="Oval 27">
              <a:extLst>
                <a:ext uri="{FF2B5EF4-FFF2-40B4-BE49-F238E27FC236}">
                  <a16:creationId xmlns:a16="http://schemas.microsoft.com/office/drawing/2014/main" id="{1B609EF1-C061-439C-8C75-4F2FE66FD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8" y="1157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0" name="Oval 28">
              <a:extLst>
                <a:ext uri="{FF2B5EF4-FFF2-40B4-BE49-F238E27FC236}">
                  <a16:creationId xmlns:a16="http://schemas.microsoft.com/office/drawing/2014/main" id="{0EEA00E6-09A5-4A92-8D6F-E42DA99CE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832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1" name="Oval 29">
              <a:extLst>
                <a:ext uri="{FF2B5EF4-FFF2-40B4-BE49-F238E27FC236}">
                  <a16:creationId xmlns:a16="http://schemas.microsoft.com/office/drawing/2014/main" id="{2511B285-1F73-4FF2-A3EF-0DD124B7B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" y="1506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2" name="Oval 30">
              <a:extLst>
                <a:ext uri="{FF2B5EF4-FFF2-40B4-BE49-F238E27FC236}">
                  <a16:creationId xmlns:a16="http://schemas.microsoft.com/office/drawing/2014/main" id="{33AA2AAB-2AF2-40E9-A8C7-219B28AC0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0" y="106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3" name="Oval 31">
              <a:extLst>
                <a:ext uri="{FF2B5EF4-FFF2-40B4-BE49-F238E27FC236}">
                  <a16:creationId xmlns:a16="http://schemas.microsoft.com/office/drawing/2014/main" id="{E7BE9B89-D574-4EB4-BFC6-8FD8A499E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6" y="882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4" name="Oval 32">
              <a:extLst>
                <a:ext uri="{FF2B5EF4-FFF2-40B4-BE49-F238E27FC236}">
                  <a16:creationId xmlns:a16="http://schemas.microsoft.com/office/drawing/2014/main" id="{86DA1819-72BC-4A59-8BF2-2C06E3215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" y="109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5" name="Oval 33">
              <a:extLst>
                <a:ext uri="{FF2B5EF4-FFF2-40B4-BE49-F238E27FC236}">
                  <a16:creationId xmlns:a16="http://schemas.microsoft.com/office/drawing/2014/main" id="{2EDEDD5C-7572-4BE4-8DDC-435B6A2B1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" y="966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6" name="Oval 34">
              <a:extLst>
                <a:ext uri="{FF2B5EF4-FFF2-40B4-BE49-F238E27FC236}">
                  <a16:creationId xmlns:a16="http://schemas.microsoft.com/office/drawing/2014/main" id="{93DAED8A-34D7-42EE-8F70-D6D3CDC93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" y="1307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7" name="Freeform 35">
              <a:extLst>
                <a:ext uri="{FF2B5EF4-FFF2-40B4-BE49-F238E27FC236}">
                  <a16:creationId xmlns:a16="http://schemas.microsoft.com/office/drawing/2014/main" id="{89FB50A1-D5BE-4003-ADB2-A4CA8BC8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" y="761"/>
              <a:ext cx="1457" cy="1006"/>
            </a:xfrm>
            <a:custGeom>
              <a:avLst/>
              <a:gdLst>
                <a:gd name="T0" fmla="*/ 4 w 1457"/>
                <a:gd name="T1" fmla="*/ 1082 h 968"/>
                <a:gd name="T2" fmla="*/ 212 w 1457"/>
                <a:gd name="T3" fmla="*/ 527 h 968"/>
                <a:gd name="T4" fmla="*/ 716 w 1457"/>
                <a:gd name="T5" fmla="*/ 180 h 968"/>
                <a:gd name="T6" fmla="*/ 1356 w 1457"/>
                <a:gd name="T7" fmla="*/ 28 h 968"/>
                <a:gd name="T8" fmla="*/ 1324 w 1457"/>
                <a:gd name="T9" fmla="*/ 343 h 968"/>
                <a:gd name="T10" fmla="*/ 940 w 1457"/>
                <a:gd name="T11" fmla="*/ 953 h 968"/>
                <a:gd name="T12" fmla="*/ 188 w 1457"/>
                <a:gd name="T13" fmla="*/ 1290 h 968"/>
                <a:gd name="T14" fmla="*/ 4 w 1457"/>
                <a:gd name="T15" fmla="*/ 1082 h 9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7"/>
                <a:gd name="T25" fmla="*/ 0 h 968"/>
                <a:gd name="T26" fmla="*/ 1457 w 1457"/>
                <a:gd name="T27" fmla="*/ 968 h 9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7" h="968">
                  <a:moveTo>
                    <a:pt x="4" y="796"/>
                  </a:moveTo>
                  <a:cubicBezTo>
                    <a:pt x="8" y="703"/>
                    <a:pt x="93" y="499"/>
                    <a:pt x="212" y="388"/>
                  </a:cubicBezTo>
                  <a:cubicBezTo>
                    <a:pt x="331" y="277"/>
                    <a:pt x="525" y="193"/>
                    <a:pt x="716" y="132"/>
                  </a:cubicBezTo>
                  <a:cubicBezTo>
                    <a:pt x="907" y="71"/>
                    <a:pt x="1255" y="0"/>
                    <a:pt x="1356" y="20"/>
                  </a:cubicBezTo>
                  <a:cubicBezTo>
                    <a:pt x="1457" y="40"/>
                    <a:pt x="1393" y="139"/>
                    <a:pt x="1324" y="252"/>
                  </a:cubicBezTo>
                  <a:cubicBezTo>
                    <a:pt x="1255" y="365"/>
                    <a:pt x="1129" y="584"/>
                    <a:pt x="940" y="700"/>
                  </a:cubicBezTo>
                  <a:cubicBezTo>
                    <a:pt x="751" y="816"/>
                    <a:pt x="344" y="928"/>
                    <a:pt x="188" y="948"/>
                  </a:cubicBezTo>
                  <a:cubicBezTo>
                    <a:pt x="32" y="968"/>
                    <a:pt x="0" y="889"/>
                    <a:pt x="4" y="796"/>
                  </a:cubicBezTo>
                  <a:close/>
                </a:path>
              </a:pathLst>
            </a:custGeom>
            <a:noFill/>
            <a:ln w="19050" cmpd="sng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8" name="Oval 36">
              <a:extLst>
                <a:ext uri="{FF2B5EF4-FFF2-40B4-BE49-F238E27FC236}">
                  <a16:creationId xmlns:a16="http://schemas.microsoft.com/office/drawing/2014/main" id="{CF3A78EC-3C84-423F-8BBF-694204ED1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" y="1623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9" name="Text Box 37">
              <a:extLst>
                <a:ext uri="{FF2B5EF4-FFF2-40B4-BE49-F238E27FC236}">
                  <a16:creationId xmlns:a16="http://schemas.microsoft.com/office/drawing/2014/main" id="{D0000777-0D50-4C54-AA11-163361784D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1" y="1672"/>
              <a:ext cx="374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0" name="Text Box 38">
              <a:extLst>
                <a:ext uri="{FF2B5EF4-FFF2-40B4-BE49-F238E27FC236}">
                  <a16:creationId xmlns:a16="http://schemas.microsoft.com/office/drawing/2014/main" id="{379132F5-63CB-45ED-9C1A-8C0786C70D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2" y="520"/>
              <a:ext cx="272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e</a:t>
              </a:r>
              <a:endParaRPr lang="en-US" altLang="zh-CN" sz="2400" baseline="-25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B226CEDB-2E5A-43F1-9186-B431BC28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664" y="4375504"/>
            <a:ext cx="3669363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13649"/>
      </p:ext>
    </p:extLst>
  </p:cSld>
  <p:clrMapOvr>
    <a:masterClrMapping/>
  </p:clrMapOvr>
  <p:transition spd="med" advTm="53120">
    <p:split orient="vert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37DF35D3-F6C2-4AF4-BEEA-476112562F8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424624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2.12 </a:t>
            </a:r>
            <a:r>
              <a:rPr lang="zh-CN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</a:t>
            </a:r>
            <a:r>
              <a:rPr lang="zh-CN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转换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和离散化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E24BEAF5-954F-44EB-A686-26FAEFF6DB0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4556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函数映射指给定的属性值更换了一个新的表示方法，每个旧值与新的值可以被识别</a:t>
            </a: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方法</a:t>
            </a: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规范化：按比例缩放到一个具体区间</a:t>
            </a: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最小 - 最大规范化</a:t>
            </a: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Z-得分正常化</a:t>
            </a: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小数定标规范化</a:t>
            </a: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离散化</a:t>
            </a:r>
          </a:p>
        </p:txBody>
      </p:sp>
    </p:spTree>
    <p:extLst>
      <p:ext uri="{BB962C8B-B14F-4D97-AF65-F5344CB8AC3E}">
        <p14:creationId xmlns:p14="http://schemas.microsoft.com/office/powerpoint/2010/main" val="2356216085"/>
      </p:ext>
    </p:extLst>
  </p:cSld>
  <p:clrMapOvr>
    <a:masterClrMapping/>
  </p:clrMapOvr>
  <p:transition spd="med" advTm="66560">
    <p:split orient="vert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20000"/>
            <a:ext cx="8640000" cy="1755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最小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-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最大规范化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即需要规范的数据</a:t>
            </a:r>
          </a:p>
        </p:txBody>
      </p:sp>
      <p:graphicFrame>
        <p:nvGraphicFramePr>
          <p:cNvPr id="1843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367431"/>
              </p:ext>
            </p:extLst>
          </p:nvPr>
        </p:nvGraphicFramePr>
        <p:xfrm>
          <a:off x="1432325" y="1264760"/>
          <a:ext cx="6279350" cy="739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36" name="Equation" r:id="rId3" imgW="3340080" imgH="393480" progId="Equation.3">
                  <p:embed/>
                </p:oleObj>
              </mc:Choice>
              <mc:Fallback>
                <p:oleObj name="Equation" r:id="rId3" imgW="3340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2325" y="1264760"/>
                        <a:ext cx="6279350" cy="7397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7" name="Object 7"/>
          <p:cNvGraphicFramePr>
            <a:graphicFrameLocks noChangeAspect="1"/>
          </p:cNvGraphicFramePr>
          <p:nvPr/>
        </p:nvGraphicFramePr>
        <p:xfrm>
          <a:off x="4514850" y="3573463"/>
          <a:ext cx="112713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37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573463"/>
                        <a:ext cx="112713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37DF35D3-F6C2-4AF4-BEEA-476112562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914400" eaLnBrk="1" latinLnBrk="0" hangingPunct="1">
              <a:lnSpc>
                <a:spcPct val="100000"/>
              </a:lnSpc>
              <a:buNone/>
              <a:defRPr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>
                <a:sym typeface="Times New Roman" panose="02020603050405020304" pitchFamily="18" charset="0"/>
              </a:rPr>
              <a:t>2.12 </a:t>
            </a:r>
            <a:r>
              <a:rPr lang="zh-CN" altLang="zh-CN">
                <a:sym typeface="Times New Roman" panose="02020603050405020304" pitchFamily="18" charset="0"/>
              </a:rPr>
              <a:t>数据</a:t>
            </a:r>
            <a:r>
              <a:rPr lang="zh-CN" altLang="zh-CN" dirty="0">
                <a:sym typeface="Times New Roman" panose="02020603050405020304" pitchFamily="18" charset="0"/>
              </a:rPr>
              <a:t>转换</a:t>
            </a:r>
            <a:r>
              <a:rPr lang="zh-CN" altLang="en-US">
                <a:sym typeface="Times New Roman" panose="02020603050405020304" pitchFamily="18" charset="0"/>
              </a:rPr>
              <a:t>和离散化 </a:t>
            </a:r>
            <a:r>
              <a:rPr lang="en-US" altLang="zh-CN">
                <a:sym typeface="Times New Roman" panose="02020603050405020304" pitchFamily="18" charset="0"/>
              </a:rPr>
              <a:t>—— </a:t>
            </a:r>
            <a:r>
              <a:rPr lang="zh-CN" altLang="en-US">
                <a:sym typeface="Times New Roman" panose="02020603050405020304" pitchFamily="18" charset="0"/>
              </a:rPr>
              <a:t>规范化</a:t>
            </a:r>
            <a:r>
              <a:rPr lang="zh-CN" altLang="en-US" dirty="0">
                <a:sym typeface="Times New Roman" panose="02020603050405020304" pitchFamily="18" charset="0"/>
              </a:rPr>
              <a:t>方法</a:t>
            </a:r>
            <a:endParaRPr lang="zh-CN" altLang="zh-CN" dirty="0">
              <a:sym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80A0147-79CD-4C8F-83C6-C54625EF45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425" y="3645025"/>
            <a:ext cx="6401150" cy="30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07439"/>
      </p:ext>
    </p:extLst>
  </p:cSld>
  <p:clrMapOvr>
    <a:masterClrMapping/>
  </p:clrMapOvr>
  <p:transition spd="med">
    <p:split orient="vert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>
            <p:custDataLst>
              <p:tags r:id="rId3"/>
            </p:custDataLst>
          </p:nvPr>
        </p:nvSpPr>
        <p:spPr>
          <a:xfrm>
            <a:off x="539552" y="997843"/>
            <a:ext cx="7992888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一组数据的最小值为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12,000 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，最大值为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98,000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，将数据规范到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[0,1]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，则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73,000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规范化的值为：</a:t>
            </a:r>
            <a:r>
              <a:rPr lang="zh-CN" altLang="en-US" sz="2600" dirty="0">
                <a:solidFill>
                  <a:srgbClr val="639EF4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[</a:t>
            </a:r>
            <a:r>
              <a:rPr lang="zh-CN" altLang="en-US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填空</a:t>
            </a:r>
            <a:r>
              <a:rPr lang="en-US" altLang="zh-CN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1] </a:t>
            </a:r>
            <a:endParaRPr lang="zh-CN" altLang="en-US" sz="2600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>
          <a:xfrm>
            <a:off x="6172200" y="5467142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0" y="6428740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200">
                <a:solidFill>
                  <a:srgbClr val="F84F4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正常使用填空题需</a:t>
            </a:r>
            <a:r>
              <a:rPr lang="en-US" altLang="zh-CN" sz="1200">
                <a:solidFill>
                  <a:srgbClr val="F84F4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以上版本雨课堂</a:t>
            </a: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864813"/>
              </p:ext>
            </p:extLst>
          </p:nvPr>
        </p:nvGraphicFramePr>
        <p:xfrm>
          <a:off x="1525905" y="2943056"/>
          <a:ext cx="6346190" cy="748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0" name="Equation" r:id="rId13" imgW="3340100" imgH="393700" progId="Equation.3">
                  <p:embed/>
                </p:oleObj>
              </mc:Choice>
              <mc:Fallback>
                <p:oleObj name="Equation" r:id="rId13" imgW="3340100" imgH="393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905" y="2943056"/>
                        <a:ext cx="6346190" cy="7480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填空题</a:t>
              </a:r>
            </a:p>
          </p:txBody>
        </p:sp>
        <p:sp>
          <p:nvSpPr>
            <p:cNvPr id="11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154339711"/>
      </p:ext>
    </p:extLst>
  </p:cSld>
  <p:clrMapOvr>
    <a:masterClrMapping/>
  </p:clrMapOvr>
  <p:transition spd="med">
    <p:split orient="vert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Object 5"/>
              <p:cNvSpPr txBox="1"/>
              <p:nvPr/>
            </p:nvSpPr>
            <p:spPr bwMode="auto">
              <a:xfrm>
                <a:off x="3347864" y="2828032"/>
                <a:ext cx="2088232" cy="889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均值</m:t>
                          </m:r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标准</m:t>
                          </m:r>
                          <m:sSub>
                            <m:sSubPr>
                              <m:ctrlP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差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1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A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800"/>
              </a:p>
            </p:txBody>
          </p:sp>
        </mc:Choice>
        <mc:Fallback xmlns="">
          <p:sp>
            <p:nvSpPr>
              <p:cNvPr id="1843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7864" y="2828032"/>
                <a:ext cx="2088232" cy="889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437" name="Object 7"/>
          <p:cNvGraphicFramePr>
            <a:graphicFrameLocks noChangeAspect="1"/>
          </p:cNvGraphicFramePr>
          <p:nvPr/>
        </p:nvGraphicFramePr>
        <p:xfrm>
          <a:off x="4514850" y="3573463"/>
          <a:ext cx="112713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43" name="Equation" r:id="rId4" imgW="114120" imgH="215640" progId="Equation.3">
                  <p:embed/>
                </p:oleObj>
              </mc:Choice>
              <mc:Fallback>
                <p:oleObj name="Equation" r:id="rId4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573463"/>
                        <a:ext cx="112713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88C26935-6EBD-4303-A085-58FCCAA4A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914400" eaLnBrk="1" latinLnBrk="0" hangingPunct="1">
              <a:lnSpc>
                <a:spcPct val="100000"/>
              </a:lnSpc>
              <a:buNone/>
              <a:defRPr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>
                <a:sym typeface="Times New Roman" panose="02020603050405020304" pitchFamily="18" charset="0"/>
              </a:rPr>
              <a:t>2.12 </a:t>
            </a:r>
            <a:r>
              <a:rPr lang="zh-CN" altLang="zh-CN">
                <a:sym typeface="Times New Roman" panose="02020603050405020304" pitchFamily="18" charset="0"/>
              </a:rPr>
              <a:t>数据</a:t>
            </a:r>
            <a:r>
              <a:rPr lang="zh-CN" altLang="zh-CN" dirty="0">
                <a:sym typeface="Times New Roman" panose="02020603050405020304" pitchFamily="18" charset="0"/>
              </a:rPr>
              <a:t>转换</a:t>
            </a:r>
            <a:r>
              <a:rPr lang="zh-CN" altLang="en-US">
                <a:sym typeface="Times New Roman" panose="02020603050405020304" pitchFamily="18" charset="0"/>
              </a:rPr>
              <a:t>和离散化 </a:t>
            </a:r>
            <a:r>
              <a:rPr lang="en-US" altLang="zh-CN">
                <a:sym typeface="Times New Roman" panose="02020603050405020304" pitchFamily="18" charset="0"/>
              </a:rPr>
              <a:t>—— </a:t>
            </a:r>
            <a:r>
              <a:rPr lang="zh-CN" altLang="en-US">
                <a:sym typeface="Times New Roman" panose="02020603050405020304" pitchFamily="18" charset="0"/>
              </a:rPr>
              <a:t>规范化</a:t>
            </a:r>
            <a:r>
              <a:rPr lang="zh-CN" altLang="en-US" dirty="0">
                <a:sym typeface="Times New Roman" panose="02020603050405020304" pitchFamily="18" charset="0"/>
              </a:rPr>
              <a:t>方法</a:t>
            </a:r>
            <a:endParaRPr lang="zh-CN" altLang="zh-CN" dirty="0">
              <a:sym typeface="Times New Roman" panose="02020603050405020304" pitchFamily="18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B3D6BAB-E55B-42BC-B826-183A1A1E4443}"/>
              </a:ext>
            </a:extLst>
          </p:cNvPr>
          <p:cNvSpPr txBox="1">
            <a:spLocks noChangeArrowheads="1"/>
          </p:cNvSpPr>
          <p:nvPr/>
        </p:nvSpPr>
        <p:spPr>
          <a:xfrm>
            <a:off x="252000" y="720000"/>
            <a:ext cx="8640000" cy="24211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最小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-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最大规范化</a:t>
            </a:r>
            <a:endParaRPr lang="en-US" altLang="zh-CN" sz="24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即需要规范的数据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z-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分数规范化</a:t>
            </a:r>
            <a:endParaRPr lang="en-US" altLang="zh-CN" sz="24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10" name="Object 4">
            <a:extLst>
              <a:ext uri="{FF2B5EF4-FFF2-40B4-BE49-F238E27FC236}">
                <a16:creationId xmlns:a16="http://schemas.microsoft.com/office/drawing/2014/main" id="{4834BFC2-2E01-44C7-B1B2-7A2BA6265B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5513928"/>
              </p:ext>
            </p:extLst>
          </p:nvPr>
        </p:nvGraphicFramePr>
        <p:xfrm>
          <a:off x="1432325" y="1264760"/>
          <a:ext cx="6279350" cy="739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44" name="Equation" r:id="rId6" imgW="3340080" imgH="393480" progId="Equation.3">
                  <p:embed/>
                </p:oleObj>
              </mc:Choice>
              <mc:Fallback>
                <p:oleObj name="Equation" r:id="rId6" imgW="3340080" imgH="393480" progId="Equation.3">
                  <p:embed/>
                  <p:pic>
                    <p:nvPicPr>
                      <p:cNvPr id="1843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2325" y="1264760"/>
                        <a:ext cx="6279350" cy="7397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010D03EF-F51F-4AB5-9511-F4286E012E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425" y="3645025"/>
            <a:ext cx="6401150" cy="30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03363"/>
      </p:ext>
    </p:extLst>
  </p:cSld>
  <p:clrMapOvr>
    <a:masterClrMapping/>
  </p:clrMapOvr>
  <p:transition spd="med">
    <p:split orient="vert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>
            <p:custDataLst>
              <p:tags r:id="rId3"/>
            </p:custDataLst>
          </p:nvPr>
        </p:nvSpPr>
        <p:spPr>
          <a:xfrm>
            <a:off x="539552" y="997843"/>
            <a:ext cx="7992888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一组数据的均值为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54,000 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，标准差为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16,000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，则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73,000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规范化的值为</a:t>
            </a:r>
            <a:r>
              <a:rPr lang="zh-CN" altLang="en-US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 </a:t>
            </a:r>
            <a:r>
              <a:rPr lang="en-US" altLang="zh-CN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[</a:t>
            </a:r>
            <a:r>
              <a:rPr lang="zh-CN" altLang="en-US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填空</a:t>
            </a:r>
            <a:r>
              <a:rPr lang="en-US" altLang="zh-CN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1] </a:t>
            </a:r>
            <a:endParaRPr lang="zh-CN" altLang="en-US" sz="2600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>
          <a:xfrm>
            <a:off x="6172200" y="5643563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0" y="6492240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200">
                <a:solidFill>
                  <a:srgbClr val="F84F4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正常使用填空题需</a:t>
            </a:r>
            <a:r>
              <a:rPr lang="en-US" altLang="zh-CN" sz="1200">
                <a:solidFill>
                  <a:srgbClr val="F84F4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以上版本雨课堂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299458"/>
              </p:ext>
            </p:extLst>
          </p:nvPr>
        </p:nvGraphicFramePr>
        <p:xfrm>
          <a:off x="2665413" y="3068320"/>
          <a:ext cx="243046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69" name="公式" r:id="rId13" imgW="660113" imgH="355446" progId="Equation.3">
                  <p:embed/>
                </p:oleObj>
              </mc:Choice>
              <mc:Fallback>
                <p:oleObj name="公式" r:id="rId13" imgW="660113" imgH="35544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5413" y="3068320"/>
                        <a:ext cx="2430462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填空题</a:t>
              </a:r>
            </a:p>
          </p:txBody>
        </p:sp>
        <p:sp>
          <p:nvSpPr>
            <p:cNvPr id="11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852590146"/>
      </p:ext>
    </p:extLst>
  </p:cSld>
  <p:clrMapOvr>
    <a:masterClrMapping/>
  </p:clrMapOvr>
  <p:transition spd="med">
    <p:split orient="vert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4740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最小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-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最大规范化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即需要规范的数据</a:t>
            </a: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z-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分数规范化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小数定标：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移动属性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小数点位置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移动位数依赖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于属性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最大值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endParaRPr lang="zh-CN" altLang="en-US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1843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399300"/>
              </p:ext>
            </p:extLst>
          </p:nvPr>
        </p:nvGraphicFramePr>
        <p:xfrm>
          <a:off x="1625243" y="4853316"/>
          <a:ext cx="1039500" cy="826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92" name="Equation" r:id="rId3" imgW="495000" imgH="393480" progId="Equation.3">
                  <p:embed/>
                </p:oleObj>
              </mc:Choice>
              <mc:Fallback>
                <p:oleObj name="Equation" r:id="rId3" imgW="4950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243" y="4853316"/>
                        <a:ext cx="1039500" cy="8263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7" name="Object 7"/>
          <p:cNvGraphicFramePr>
            <a:graphicFrameLocks noChangeAspect="1"/>
          </p:cNvGraphicFramePr>
          <p:nvPr/>
        </p:nvGraphicFramePr>
        <p:xfrm>
          <a:off x="4514850" y="3573463"/>
          <a:ext cx="112713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93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573463"/>
                        <a:ext cx="112713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1" name="Text Box 8"/>
          <p:cNvSpPr txBox="1">
            <a:spLocks noChangeArrowheads="1"/>
          </p:cNvSpPr>
          <p:nvPr/>
        </p:nvSpPr>
        <p:spPr bwMode="auto">
          <a:xfrm>
            <a:off x="2857274" y="5212209"/>
            <a:ext cx="5761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zh-CN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j </a:t>
            </a: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为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使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Max(|     |)&lt;1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的最小整数</a:t>
            </a:r>
          </a:p>
        </p:txBody>
      </p:sp>
      <p:graphicFrame>
        <p:nvGraphicFramePr>
          <p:cNvPr id="1843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707647"/>
              </p:ext>
            </p:extLst>
          </p:nvPr>
        </p:nvGraphicFramePr>
        <p:xfrm>
          <a:off x="4638321" y="5233198"/>
          <a:ext cx="32067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94" name="Equation" r:id="rId7" imgW="139680" imgH="177480" progId="Equation.3">
                  <p:embed/>
                </p:oleObj>
              </mc:Choice>
              <mc:Fallback>
                <p:oleObj name="Equation" r:id="rId7" imgW="1396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8321" y="5233198"/>
                        <a:ext cx="320675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47244" y="5858394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一组数据的最小值为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12,000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，最大值为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98,000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j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值取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7FD1BE5-9162-4259-88AC-5E1AD41A4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914400" eaLnBrk="1" latinLnBrk="0" hangingPunct="1">
              <a:lnSpc>
                <a:spcPct val="100000"/>
              </a:lnSpc>
              <a:buNone/>
              <a:defRPr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>
                <a:sym typeface="Times New Roman" panose="02020603050405020304" pitchFamily="18" charset="0"/>
              </a:rPr>
              <a:t>2.12 </a:t>
            </a:r>
            <a:r>
              <a:rPr lang="zh-CN" altLang="zh-CN">
                <a:sym typeface="Times New Roman" panose="02020603050405020304" pitchFamily="18" charset="0"/>
              </a:rPr>
              <a:t>数据</a:t>
            </a:r>
            <a:r>
              <a:rPr lang="zh-CN" altLang="zh-CN" dirty="0">
                <a:sym typeface="Times New Roman" panose="02020603050405020304" pitchFamily="18" charset="0"/>
              </a:rPr>
              <a:t>转换</a:t>
            </a:r>
            <a:r>
              <a:rPr lang="zh-CN" altLang="en-US">
                <a:sym typeface="Times New Roman" panose="02020603050405020304" pitchFamily="18" charset="0"/>
              </a:rPr>
              <a:t>和离散化 </a:t>
            </a:r>
            <a:r>
              <a:rPr lang="en-US" altLang="zh-CN">
                <a:sym typeface="Times New Roman" panose="02020603050405020304" pitchFamily="18" charset="0"/>
              </a:rPr>
              <a:t>—— </a:t>
            </a:r>
            <a:r>
              <a:rPr lang="zh-CN" altLang="en-US">
                <a:sym typeface="Times New Roman" panose="02020603050405020304" pitchFamily="18" charset="0"/>
              </a:rPr>
              <a:t>规范化</a:t>
            </a:r>
            <a:r>
              <a:rPr lang="zh-CN" altLang="en-US" dirty="0">
                <a:sym typeface="Times New Roman" panose="02020603050405020304" pitchFamily="18" charset="0"/>
              </a:rPr>
              <a:t>方法</a:t>
            </a:r>
            <a:endParaRPr lang="zh-CN" altLang="zh-CN" dirty="0">
              <a:sym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5">
                <a:extLst>
                  <a:ext uri="{FF2B5EF4-FFF2-40B4-BE49-F238E27FC236}">
                    <a16:creationId xmlns:a16="http://schemas.microsoft.com/office/drawing/2014/main" id="{C6657586-4B2B-4D4C-B928-73C1102931CA}"/>
                  </a:ext>
                </a:extLst>
              </p:cNvPr>
              <p:cNvSpPr txBox="1"/>
              <p:nvPr/>
            </p:nvSpPr>
            <p:spPr bwMode="auto">
              <a:xfrm>
                <a:off x="3347864" y="2828032"/>
                <a:ext cx="2088232" cy="889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均值</m:t>
                          </m:r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标准</m:t>
                          </m:r>
                          <m:sSub>
                            <m:sSubPr>
                              <m:ctrlP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差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1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A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800"/>
              </a:p>
            </p:txBody>
          </p:sp>
        </mc:Choice>
        <mc:Fallback xmlns="">
          <p:sp>
            <p:nvSpPr>
              <p:cNvPr id="12" name="Object 5">
                <a:extLst>
                  <a:ext uri="{FF2B5EF4-FFF2-40B4-BE49-F238E27FC236}">
                    <a16:creationId xmlns:a16="http://schemas.microsoft.com/office/drawing/2014/main" id="{C6657586-4B2B-4D4C-B928-73C110293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7864" y="2828032"/>
                <a:ext cx="2088232" cy="889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Object 4">
            <a:extLst>
              <a:ext uri="{FF2B5EF4-FFF2-40B4-BE49-F238E27FC236}">
                <a16:creationId xmlns:a16="http://schemas.microsoft.com/office/drawing/2014/main" id="{E1106415-7F1D-4299-BE69-2AD09FE408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4962331"/>
              </p:ext>
            </p:extLst>
          </p:nvPr>
        </p:nvGraphicFramePr>
        <p:xfrm>
          <a:off x="1432325" y="1264760"/>
          <a:ext cx="6279350" cy="739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95" name="Equation" r:id="rId10" imgW="3340080" imgH="393480" progId="Equation.3">
                  <p:embed/>
                </p:oleObj>
              </mc:Choice>
              <mc:Fallback>
                <p:oleObj name="Equation" r:id="rId10" imgW="3340080" imgH="393480" progId="Equation.3">
                  <p:embed/>
                  <p:pic>
                    <p:nvPicPr>
                      <p:cNvPr id="10" name="Object 4">
                        <a:extLst>
                          <a:ext uri="{FF2B5EF4-FFF2-40B4-BE49-F238E27FC236}">
                            <a16:creationId xmlns:a16="http://schemas.microsoft.com/office/drawing/2014/main" id="{4834BFC2-2E01-44C7-B1B2-7A2BA6265B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2325" y="1264760"/>
                        <a:ext cx="6279350" cy="7397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9099631"/>
      </p:ext>
    </p:extLst>
  </p:cSld>
  <p:clrMapOvr>
    <a:masterClrMapping/>
  </p:clrMapOvr>
  <p:transition spd="med">
    <p:split orient="vert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618B0441-ED85-4CB7-A868-92487BAF0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000" y="756000"/>
            <a:ext cx="8458200" cy="11710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algn="just" defTabSz="914400" eaLnBrk="1" latinLnBrk="0" hangingPunct="1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  <a:lvl2pPr marL="817200" lvl="1" indent="-360000" algn="just" defTabSz="914400" eaLnBrk="1" latinLnBrk="0" hangingPunct="1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dirty="0">
                <a:sym typeface="Times New Roman" panose="02020603050405020304" pitchFamily="18" charset="0"/>
              </a:rPr>
              <a:t>为什么需要离散化</a:t>
            </a:r>
          </a:p>
          <a:p>
            <a:pPr lvl="1"/>
            <a:r>
              <a:rPr lang="zh-CN" altLang="en-US" dirty="0">
                <a:sym typeface="Times New Roman" panose="02020603050405020304" pitchFamily="18" charset="0"/>
              </a:rPr>
              <a:t>部分数据挖掘算法只使用于离散数据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3EB2220-99F5-45E8-8C4C-FBDE34FE5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914400" eaLnBrk="1" latinLnBrk="0" hangingPunct="1">
              <a:lnSpc>
                <a:spcPct val="100000"/>
              </a:lnSpc>
              <a:buNone/>
              <a:defRPr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>
                <a:sym typeface="Times New Roman" panose="02020603050405020304" pitchFamily="18" charset="0"/>
              </a:rPr>
              <a:t>2.13 </a:t>
            </a:r>
            <a:r>
              <a:rPr lang="zh-CN" altLang="zh-CN">
                <a:sym typeface="Times New Roman" panose="02020603050405020304" pitchFamily="18" charset="0"/>
              </a:rPr>
              <a:t>数据</a:t>
            </a:r>
            <a:r>
              <a:rPr lang="zh-CN" altLang="zh-CN" dirty="0">
                <a:sym typeface="Times New Roman" panose="02020603050405020304" pitchFamily="18" charset="0"/>
              </a:rPr>
              <a:t>转换</a:t>
            </a:r>
            <a:r>
              <a:rPr lang="zh-CN" altLang="en-US">
                <a:sym typeface="Times New Roman" panose="02020603050405020304" pitchFamily="18" charset="0"/>
              </a:rPr>
              <a:t>和离散化 </a:t>
            </a:r>
            <a:r>
              <a:rPr lang="en-US" altLang="zh-CN">
                <a:sym typeface="Times New Roman" panose="02020603050405020304" pitchFamily="18" charset="0"/>
              </a:rPr>
              <a:t>—— </a:t>
            </a:r>
            <a:r>
              <a:rPr lang="zh-CN" altLang="en-US">
                <a:sym typeface="Times New Roman" panose="02020603050405020304" pitchFamily="18" charset="0"/>
              </a:rPr>
              <a:t>离散化</a:t>
            </a:r>
            <a:r>
              <a:rPr lang="zh-CN" altLang="en-US" dirty="0">
                <a:sym typeface="Times New Roman" panose="02020603050405020304" pitchFamily="18" charset="0"/>
              </a:rPr>
              <a:t>方法</a:t>
            </a:r>
            <a:endParaRPr lang="zh-CN" altLang="zh-CN" dirty="0">
              <a:sym typeface="Times New Roman" panose="02020603050405020304" pitchFamily="18" charset="0"/>
            </a:endParaRPr>
          </a:p>
        </p:txBody>
      </p:sp>
      <p:graphicFrame>
        <p:nvGraphicFramePr>
          <p:cNvPr id="12" name="Group 7">
            <a:extLst>
              <a:ext uri="{FF2B5EF4-FFF2-40B4-BE49-F238E27FC236}">
                <a16:creationId xmlns:a16="http://schemas.microsoft.com/office/drawing/2014/main" id="{3BCACD0A-F3CB-46CD-8B38-7EAAB8FF4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541314"/>
              </p:ext>
            </p:extLst>
          </p:nvPr>
        </p:nvGraphicFramePr>
        <p:xfrm>
          <a:off x="2915816" y="2601042"/>
          <a:ext cx="1162050" cy="3924302"/>
        </p:xfrm>
        <a:graphic>
          <a:graphicData uri="http://schemas.openxmlformats.org/drawingml/2006/table">
            <a:tbl>
              <a:tblPr/>
              <a:tblGrid>
                <a:gridCol w="48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61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收入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13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70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90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13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60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5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5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75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813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80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箭头: 右 2">
            <a:extLst>
              <a:ext uri="{FF2B5EF4-FFF2-40B4-BE49-F238E27FC236}">
                <a16:creationId xmlns:a16="http://schemas.microsoft.com/office/drawing/2014/main" id="{FF6B73B6-4D90-4B21-A669-B7618AB67532}"/>
              </a:ext>
            </a:extLst>
          </p:cNvPr>
          <p:cNvSpPr/>
          <p:nvPr/>
        </p:nvSpPr>
        <p:spPr>
          <a:xfrm>
            <a:off x="4305300" y="4372693"/>
            <a:ext cx="533400" cy="381000"/>
          </a:xfrm>
          <a:prstGeom prst="rightArrow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aphicFrame>
        <p:nvGraphicFramePr>
          <p:cNvPr id="14" name="Group 7">
            <a:extLst>
              <a:ext uri="{FF2B5EF4-FFF2-40B4-BE49-F238E27FC236}">
                <a16:creationId xmlns:a16="http://schemas.microsoft.com/office/drawing/2014/main" id="{2747212E-0EAD-4073-8078-9B79864F9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121469"/>
              </p:ext>
            </p:extLst>
          </p:nvPr>
        </p:nvGraphicFramePr>
        <p:xfrm>
          <a:off x="5066134" y="2601042"/>
          <a:ext cx="1162050" cy="3924302"/>
        </p:xfrm>
        <a:graphic>
          <a:graphicData uri="http://schemas.openxmlformats.org/drawingml/2006/table">
            <a:tbl>
              <a:tblPr/>
              <a:tblGrid>
                <a:gridCol w="48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61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收入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高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高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13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低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高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中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13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低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5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高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5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中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低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813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中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972037"/>
      </p:ext>
    </p:extLst>
  </p:cSld>
  <p:clrMapOvr>
    <a:masterClrMapping/>
  </p:clrMapOvr>
  <p:transition spd="med" advTm="31424">
    <p:split orient="vert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>
            <a:extLst>
              <a:ext uri="{FF2B5EF4-FFF2-40B4-BE49-F238E27FC236}">
                <a16:creationId xmlns:a16="http://schemas.microsoft.com/office/drawing/2014/main" id="{618B0441-ED85-4CB7-A868-92487BAF07C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1715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非监督离散</a:t>
            </a: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等宽法</a:t>
            </a: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根据属性的值域来划分，使每个区间的</a:t>
            </a:r>
            <a:r>
              <a:rPr lang="zh-CN" altLang="en-US" b="1">
                <a:solidFill>
                  <a:srgbClr val="FF6700"/>
                </a:solidFill>
                <a:sym typeface="Times New Roman" panose="02020603050405020304" pitchFamily="18" charset="0"/>
              </a:rPr>
              <a:t>宽度相等</a:t>
            </a:r>
            <a:endParaRPr lang="en-US" altLang="zh-CN" b="1" dirty="0">
              <a:solidFill>
                <a:srgbClr val="FF6700"/>
              </a:solidFill>
              <a:sym typeface="Times New Roman" panose="02020603050405020304" pitchFamily="18" charset="0"/>
            </a:endParaRPr>
          </a:p>
        </p:txBody>
      </p:sp>
      <p:graphicFrame>
        <p:nvGraphicFramePr>
          <p:cNvPr id="6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371730"/>
              </p:ext>
            </p:extLst>
          </p:nvPr>
        </p:nvGraphicFramePr>
        <p:xfrm>
          <a:off x="1209140" y="2601042"/>
          <a:ext cx="1162050" cy="3924302"/>
        </p:xfrm>
        <a:graphic>
          <a:graphicData uri="http://schemas.openxmlformats.org/drawingml/2006/table">
            <a:tbl>
              <a:tblPr/>
              <a:tblGrid>
                <a:gridCol w="48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61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收入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13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70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90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13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60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5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5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75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813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80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箭头: 右 2"/>
          <p:cNvSpPr/>
          <p:nvPr/>
        </p:nvSpPr>
        <p:spPr>
          <a:xfrm>
            <a:off x="4305300" y="5103646"/>
            <a:ext cx="533400" cy="381000"/>
          </a:xfrm>
          <a:prstGeom prst="rightArrow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881636"/>
              </p:ext>
            </p:extLst>
          </p:nvPr>
        </p:nvGraphicFramePr>
        <p:xfrm>
          <a:off x="2591780" y="3313792"/>
          <a:ext cx="39604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区间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6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7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离散类别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[60,80)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6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[80,100)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6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[100,120)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6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743908" y="2698880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等宽划分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1FAF6E9-AAB7-4546-88DC-42E329E33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914400" eaLnBrk="1" latinLnBrk="0" hangingPunct="1">
              <a:lnSpc>
                <a:spcPct val="100000"/>
              </a:lnSpc>
              <a:buNone/>
              <a:defRPr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>
                <a:sym typeface="Times New Roman" panose="02020603050405020304" pitchFamily="18" charset="0"/>
              </a:rPr>
              <a:t>2.13 </a:t>
            </a:r>
            <a:r>
              <a:rPr lang="zh-CN" altLang="zh-CN">
                <a:sym typeface="Times New Roman" panose="02020603050405020304" pitchFamily="18" charset="0"/>
              </a:rPr>
              <a:t>数据</a:t>
            </a:r>
            <a:r>
              <a:rPr lang="zh-CN" altLang="zh-CN" dirty="0">
                <a:sym typeface="Times New Roman" panose="02020603050405020304" pitchFamily="18" charset="0"/>
              </a:rPr>
              <a:t>转换</a:t>
            </a:r>
            <a:r>
              <a:rPr lang="zh-CN" altLang="en-US">
                <a:sym typeface="Times New Roman" panose="02020603050405020304" pitchFamily="18" charset="0"/>
              </a:rPr>
              <a:t>和离散化 </a:t>
            </a:r>
            <a:r>
              <a:rPr lang="en-US" altLang="zh-CN">
                <a:sym typeface="Times New Roman" panose="02020603050405020304" pitchFamily="18" charset="0"/>
              </a:rPr>
              <a:t>—— </a:t>
            </a:r>
            <a:r>
              <a:rPr lang="zh-CN" altLang="en-US">
                <a:sym typeface="Times New Roman" panose="02020603050405020304" pitchFamily="18" charset="0"/>
              </a:rPr>
              <a:t>离散化</a:t>
            </a:r>
            <a:r>
              <a:rPr lang="zh-CN" altLang="en-US" dirty="0">
                <a:sym typeface="Times New Roman" panose="02020603050405020304" pitchFamily="18" charset="0"/>
              </a:rPr>
              <a:t>方法</a:t>
            </a:r>
            <a:endParaRPr lang="zh-CN" altLang="zh-CN" dirty="0">
              <a:sym typeface="Times New Roman" panose="02020603050405020304" pitchFamily="18" charset="0"/>
            </a:endParaRPr>
          </a:p>
        </p:txBody>
      </p:sp>
      <p:graphicFrame>
        <p:nvGraphicFramePr>
          <p:cNvPr id="10" name="Group 7">
            <a:extLst>
              <a:ext uri="{FF2B5EF4-FFF2-40B4-BE49-F238E27FC236}">
                <a16:creationId xmlns:a16="http://schemas.microsoft.com/office/drawing/2014/main" id="{B1743D13-8885-4DCA-8774-154C6478F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347714"/>
              </p:ext>
            </p:extLst>
          </p:nvPr>
        </p:nvGraphicFramePr>
        <p:xfrm>
          <a:off x="6772975" y="2601042"/>
          <a:ext cx="1162050" cy="3924302"/>
        </p:xfrm>
        <a:graphic>
          <a:graphicData uri="http://schemas.openxmlformats.org/drawingml/2006/table">
            <a:tbl>
              <a:tblPr/>
              <a:tblGrid>
                <a:gridCol w="48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61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收入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高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高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13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低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高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中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13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低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5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高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5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中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低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813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楷体_GB2312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中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782618"/>
      </p:ext>
    </p:extLst>
  </p:cSld>
  <p:clrMapOvr>
    <a:masterClrMapping/>
  </p:clrMapOvr>
  <p:transition spd="med" advTm="31424">
    <p:split orient="vert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>
            <a:extLst>
              <a:ext uri="{FF2B5EF4-FFF2-40B4-BE49-F238E27FC236}">
                <a16:creationId xmlns:a16="http://schemas.microsoft.com/office/drawing/2014/main" id="{618B0441-ED85-4CB7-A868-92487BAF07C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3300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非监督离散</a:t>
            </a: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等宽法</a:t>
            </a: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根据属性的值域来划分，使每个区间的</a:t>
            </a:r>
            <a:r>
              <a:rPr lang="zh-CN" altLang="en-US">
                <a:sym typeface="Times New Roman" panose="02020603050405020304" pitchFamily="18" charset="0"/>
              </a:rPr>
              <a:t>宽度相等</a:t>
            </a:r>
            <a:endParaRPr lang="en-US" altLang="zh-CN" dirty="0"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等频法</a:t>
            </a: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根据取值出现的频数来划分，将属性的值域划分成个小区间，并且要求落在每个区间的样本数目相等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5C53FA8-702E-4D45-9903-A3EC1CF5B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892" y="4211756"/>
            <a:ext cx="7678216" cy="18774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altLang="zh-CN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Sorted data for price (in dollars): 4, 8, 9, 15, 21, 21, 24, 25, 26, 28, 29, 34</a:t>
            </a:r>
          </a:p>
          <a:p>
            <a:pPr marL="0" indent="0" eaLnBrk="1" hangingPunct="1">
              <a:buNone/>
            </a:pPr>
            <a:r>
              <a:rPr lang="en-US" altLang="zh-CN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*  Partition into equal-frequency bins:</a:t>
            </a:r>
          </a:p>
          <a:p>
            <a:pPr marL="0" indent="0" eaLnBrk="1" hangingPunct="1">
              <a:buNone/>
            </a:pPr>
            <a:r>
              <a:rPr lang="en-US" altLang="zh-CN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- Bin 1: 4, 8, 9, 15</a:t>
            </a:r>
          </a:p>
          <a:p>
            <a:pPr marL="0" indent="0" eaLnBrk="1" hangingPunct="1">
              <a:buNone/>
            </a:pPr>
            <a:r>
              <a:rPr lang="en-US" altLang="zh-CN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- Bin 2: 21, 21, 24, 25</a:t>
            </a:r>
          </a:p>
          <a:p>
            <a:pPr marL="0" indent="0" eaLnBrk="1" hangingPunct="1">
              <a:buNone/>
            </a:pPr>
            <a:r>
              <a:rPr lang="en-US" altLang="zh-CN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- Bin 3: 26, 28, 29, 34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C3523C2-76EB-470F-ACFB-44DB573D1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914400" eaLnBrk="1" latinLnBrk="0" hangingPunct="1">
              <a:lnSpc>
                <a:spcPct val="100000"/>
              </a:lnSpc>
              <a:buNone/>
              <a:defRPr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>
                <a:sym typeface="Times New Roman" panose="02020603050405020304" pitchFamily="18" charset="0"/>
              </a:rPr>
              <a:t>2.13 </a:t>
            </a:r>
            <a:r>
              <a:rPr lang="zh-CN" altLang="zh-CN">
                <a:sym typeface="Times New Roman" panose="02020603050405020304" pitchFamily="18" charset="0"/>
              </a:rPr>
              <a:t>数据</a:t>
            </a:r>
            <a:r>
              <a:rPr lang="zh-CN" altLang="zh-CN" dirty="0">
                <a:sym typeface="Times New Roman" panose="02020603050405020304" pitchFamily="18" charset="0"/>
              </a:rPr>
              <a:t>转换</a:t>
            </a:r>
            <a:r>
              <a:rPr lang="zh-CN" altLang="en-US">
                <a:sym typeface="Times New Roman" panose="02020603050405020304" pitchFamily="18" charset="0"/>
              </a:rPr>
              <a:t>和离散化 </a:t>
            </a:r>
            <a:r>
              <a:rPr lang="en-US" altLang="zh-CN">
                <a:sym typeface="Times New Roman" panose="02020603050405020304" pitchFamily="18" charset="0"/>
              </a:rPr>
              <a:t>—— </a:t>
            </a:r>
            <a:r>
              <a:rPr lang="zh-CN" altLang="en-US">
                <a:sym typeface="Times New Roman" panose="02020603050405020304" pitchFamily="18" charset="0"/>
              </a:rPr>
              <a:t>离散化</a:t>
            </a:r>
            <a:r>
              <a:rPr lang="zh-CN" altLang="en-US" dirty="0">
                <a:sym typeface="Times New Roman" panose="02020603050405020304" pitchFamily="18" charset="0"/>
              </a:rPr>
              <a:t>方法</a:t>
            </a:r>
            <a:endParaRPr lang="zh-CN" altLang="zh-CN" dirty="0"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094462"/>
      </p:ext>
    </p:extLst>
  </p:cSld>
  <p:clrMapOvr>
    <a:masterClrMapping/>
  </p:clrMapOvr>
  <p:transition spd="med" advTm="31424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>
            <a:extLst>
              <a:ext uri="{FF2B5EF4-FFF2-40B4-BE49-F238E27FC236}">
                <a16:creationId xmlns:a16="http://schemas.microsoft.com/office/drawing/2014/main" id="{A9F10CD3-C8BA-40E0-9A9C-4388CC2A8BF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3138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忽略元组：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当</a:t>
            </a:r>
            <a:r>
              <a:rPr lang="zh-CN" altLang="en-US" sz="2200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类标号缺少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时通常这么做（监督式机器学习中训练集缺乏类标签）。当每个属性</a:t>
            </a:r>
            <a:r>
              <a:rPr lang="zh-CN" altLang="en-US" sz="2200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缺少值比例比较大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时，它的效果非常差</a:t>
            </a:r>
            <a:endParaRPr lang="zh-CN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手动填写遗漏值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：工作量大</a:t>
            </a:r>
            <a:endParaRPr lang="zh-CN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自动填写</a:t>
            </a:r>
          </a:p>
          <a:p>
            <a:pPr lvl="1" fontAlgn="base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使用属性的平均值填充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空缺值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【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代码见下链接，请同学们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课后实践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】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lvl="1" fontAlgn="base">
              <a:lnSpc>
                <a:spcPct val="120000"/>
              </a:lnSpc>
              <a:spcBef>
                <a:spcPts val="600"/>
              </a:spcBef>
              <a:buClr>
                <a:srgbClr val="FF660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最有可能的值：基于诸如贝叶斯公式或决策树推理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47" y="3948406"/>
            <a:ext cx="5913107" cy="238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6330836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https://scikit-learn.org/stable/modules/impute.html#impute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0C979D-FA2F-458F-9898-AA6FE72E5E16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071964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2.1 </a:t>
            </a:r>
            <a:r>
              <a:rPr lang="zh-CN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数据清洗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如何处理丢失数据？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 advTm="47872">
    <p:split orient="vert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>
            <a:extLst>
              <a:ext uri="{FF2B5EF4-FFF2-40B4-BE49-F238E27FC236}">
                <a16:creationId xmlns:a16="http://schemas.microsoft.com/office/drawing/2014/main" id="{618B0441-ED85-4CB7-A868-92487BAF07C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4423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非监督离散化法</a:t>
            </a: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等宽法</a:t>
            </a: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根据属性的值域来划分，使每个区间的</a:t>
            </a:r>
            <a:r>
              <a:rPr lang="zh-CN" altLang="en-US">
                <a:sym typeface="Times New Roman" panose="02020603050405020304" pitchFamily="18" charset="0"/>
              </a:rPr>
              <a:t>宽度相等</a:t>
            </a:r>
            <a:endParaRPr lang="en-US" altLang="zh-CN" dirty="0"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等频法</a:t>
            </a: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根据取值出现的频数来划分，将属性的值域划分成个小区间，并且要求落在每个区间的样本数目相等</a:t>
            </a: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聚类</a:t>
            </a: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利用聚类将数据划分到不同的</a:t>
            </a:r>
            <a:r>
              <a:rPr lang="zh-CN" altLang="en-US">
                <a:sym typeface="Times New Roman" panose="02020603050405020304" pitchFamily="18" charset="0"/>
              </a:rPr>
              <a:t>离散类别</a:t>
            </a:r>
            <a:endParaRPr lang="zh-CN" altLang="en-US" dirty="0">
              <a:sym typeface="Times New Roman" panose="02020603050405020304" pitchFamily="18" charset="0"/>
            </a:endParaRPr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96"/>
          <a:stretch/>
        </p:blipFill>
        <p:spPr bwMode="auto">
          <a:xfrm>
            <a:off x="107504" y="5381824"/>
            <a:ext cx="4547118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7D22679-9033-4AF4-840E-F5EA57DF8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914400" eaLnBrk="1" latinLnBrk="0" hangingPunct="1">
              <a:lnSpc>
                <a:spcPct val="100000"/>
              </a:lnSpc>
              <a:buNone/>
              <a:defRPr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>
                <a:sym typeface="Times New Roman" panose="02020603050405020304" pitchFamily="18" charset="0"/>
              </a:rPr>
              <a:t>2.13 </a:t>
            </a:r>
            <a:r>
              <a:rPr lang="zh-CN" altLang="zh-CN">
                <a:sym typeface="Times New Roman" panose="02020603050405020304" pitchFamily="18" charset="0"/>
              </a:rPr>
              <a:t>数据</a:t>
            </a:r>
            <a:r>
              <a:rPr lang="zh-CN" altLang="zh-CN" dirty="0">
                <a:sym typeface="Times New Roman" panose="02020603050405020304" pitchFamily="18" charset="0"/>
              </a:rPr>
              <a:t>转换</a:t>
            </a:r>
            <a:r>
              <a:rPr lang="zh-CN" altLang="en-US">
                <a:sym typeface="Times New Roman" panose="02020603050405020304" pitchFamily="18" charset="0"/>
              </a:rPr>
              <a:t>和离散化 </a:t>
            </a:r>
            <a:r>
              <a:rPr lang="en-US" altLang="zh-CN">
                <a:sym typeface="Times New Roman" panose="02020603050405020304" pitchFamily="18" charset="0"/>
              </a:rPr>
              <a:t>—— </a:t>
            </a:r>
            <a:r>
              <a:rPr lang="zh-CN" altLang="en-US">
                <a:sym typeface="Times New Roman" panose="02020603050405020304" pitchFamily="18" charset="0"/>
              </a:rPr>
              <a:t>离散化</a:t>
            </a:r>
            <a:r>
              <a:rPr lang="zh-CN" altLang="en-US" dirty="0">
                <a:sym typeface="Times New Roman" panose="02020603050405020304" pitchFamily="18" charset="0"/>
              </a:rPr>
              <a:t>方法</a:t>
            </a:r>
            <a:endParaRPr lang="zh-CN" altLang="zh-CN" dirty="0">
              <a:sym typeface="Times New Roman" panose="02020603050405020304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431A525-1A4D-450F-ABA4-B015C1942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89" b="-1829"/>
          <a:stretch/>
        </p:blipFill>
        <p:spPr bwMode="auto">
          <a:xfrm>
            <a:off x="4522565" y="5301208"/>
            <a:ext cx="4547118" cy="1448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6669519"/>
      </p:ext>
    </p:extLst>
  </p:cSld>
  <p:clrMapOvr>
    <a:masterClrMapping/>
  </p:clrMapOvr>
  <p:transition spd="med" advTm="31424">
    <p:split orient="vert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下列哪些是非监督数据离散化方法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等宽法</a:t>
            </a:r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等频法</a:t>
            </a:r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聚类法</a:t>
            </a:r>
          </a:p>
        </p:txBody>
      </p:sp>
      <p:sp>
        <p:nvSpPr>
          <p:cNvPr id="10" name="TextBox 9"/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决策树法</a:t>
            </a: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850356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707606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矩形 12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564856"/>
            <a:ext cx="514350" cy="514350"/>
          </a:xfrm>
          <a:prstGeom prst="rect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4" name="矩形 13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>
            <p:custDataLst>
              <p:tags r:id="rId11"/>
            </p:custDataLst>
          </p:nvPr>
        </p:nvSpPr>
        <p:spPr>
          <a:xfrm>
            <a:off x="6300192" y="6166355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提交</a:t>
            </a:r>
          </a:p>
        </p:txBody>
      </p:sp>
      <p:grpSp>
        <p:nvGrpSpPr>
          <p:cNvPr id="20" name="组合 19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多选题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5142467"/>
      </p:ext>
    </p:extLst>
  </p:cSld>
  <p:clrMapOvr>
    <a:masterClrMapping/>
  </p:clrMapOvr>
  <p:transition spd="med">
    <p:split orient="vert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374972"/>
      </p:ext>
    </p:extLst>
  </p:cSld>
  <p:clrMapOvr>
    <a:masterClrMapping/>
  </p:clrMapOvr>
  <p:transition spd="med">
    <p:split orient="vert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B6CBCEBC-A06E-4E09-A373-E79580D42D7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特征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构造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F75BA150-4BC5-408A-9FC1-BC75FE259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4977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机器学习行内有句被奉为真理的话，</a:t>
            </a:r>
            <a:r>
              <a:rPr lang="zh-CN" altLang="en-US" sz="24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数据和特征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决定了机器学习的上限，</a:t>
            </a:r>
            <a:r>
              <a:rPr lang="zh-CN" altLang="en-US" sz="24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模型和算法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只是逼近这个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上限而已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当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数据质量不高、特征信息不明显，通常需要构造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新特征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基本特征</a:t>
            </a:r>
            <a:r>
              <a:rPr lang="zh-CN" altLang="en-US">
                <a:sym typeface="Times New Roman" panose="02020603050405020304" pitchFamily="18" charset="0"/>
              </a:rPr>
              <a:t>构造法</a:t>
            </a:r>
            <a:endParaRPr lang="en-US" altLang="zh-CN" dirty="0"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时间类型数据特征</a:t>
            </a:r>
            <a:r>
              <a:rPr lang="zh-CN" altLang="en-US">
                <a:sym typeface="Times New Roman" panose="02020603050405020304" pitchFamily="18" charset="0"/>
              </a:rPr>
              <a:t>构造法</a:t>
            </a:r>
            <a:endParaRPr lang="en-US" altLang="zh-CN" dirty="0"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时间序列数据特征</a:t>
            </a:r>
            <a:r>
              <a:rPr lang="zh-CN" altLang="en-US">
                <a:sym typeface="Times New Roman" panose="02020603050405020304" pitchFamily="18" charset="0"/>
              </a:rPr>
              <a:t>构造法</a:t>
            </a:r>
            <a:endParaRPr lang="en-US" altLang="zh-CN" dirty="0"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当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数据中既有连续数据，又有离散数据时，当采用类似神经网络这种优化机器学习方法，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则需要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将离散数据特征进行哑编码</a:t>
            </a:r>
          </a:p>
        </p:txBody>
      </p:sp>
    </p:spTree>
    <p:extLst>
      <p:ext uri="{BB962C8B-B14F-4D97-AF65-F5344CB8AC3E}">
        <p14:creationId xmlns:p14="http://schemas.microsoft.com/office/powerpoint/2010/main" val="2732656297"/>
      </p:ext>
    </p:extLst>
  </p:cSld>
  <p:clrMapOvr>
    <a:masterClrMapping/>
  </p:clrMapOvr>
  <p:transition spd="med" advTm="45600">
    <p:split orient="vert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文本占位符 337922">
            <a:extLst>
              <a:ext uri="{FF2B5EF4-FFF2-40B4-BE49-F238E27FC236}">
                <a16:creationId xmlns:a16="http://schemas.microsoft.com/office/drawing/2014/main" id="{6CDA76DF-C32A-4CD8-A48D-750DCB64A8A7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52000" y="756000"/>
            <a:ext cx="8640000" cy="4741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原始数据集的特征具有必要的信息，但其形式不适合数据挖掘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算法 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由原特征构造的新特征可能比原特征更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有用 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例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: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文物数据库</a:t>
            </a: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每件文物的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特征包括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: 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体积和质量，以及其他信息 </a:t>
            </a: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文物材质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类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): 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木材、陶土、青铜、黄金 </a:t>
            </a: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原特征不适合分类</a:t>
            </a: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构造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新特征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: 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密度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=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质量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/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体积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6CBCEBC-A06E-4E09-A373-E79580D42D7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3.1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基本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特征构造法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pic>
        <p:nvPicPr>
          <p:cNvPr id="77826" name="Picture 2" descr="See the source image">
            <a:extLst>
              <a:ext uri="{FF2B5EF4-FFF2-40B4-BE49-F238E27FC236}">
                <a16:creationId xmlns:a16="http://schemas.microsoft.com/office/drawing/2014/main" id="{7F1F98EB-1354-451B-8FA9-08317FAFA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312203"/>
            <a:ext cx="2958348" cy="23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689351"/>
      </p:ext>
    </p:extLst>
  </p:cSld>
  <p:clrMapOvr>
    <a:masterClrMapping/>
  </p:clrMapOvr>
  <p:transition spd="med">
    <p:split orient="vert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文本占位符 337922">
            <a:extLst>
              <a:ext uri="{FF2B5EF4-FFF2-40B4-BE49-F238E27FC236}">
                <a16:creationId xmlns:a16="http://schemas.microsoft.com/office/drawing/2014/main" id="{6CDA76DF-C32A-4CD8-A48D-750DCB64A8A7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52000" y="756000"/>
            <a:ext cx="8640000" cy="1611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35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单调变换（</a:t>
            </a:r>
            <a:r>
              <a:rPr lang="zh-CN" altLang="en-US" sz="24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如对数变换、指数变换</a:t>
            </a:r>
            <a:r>
              <a:rPr lang="zh-CN" altLang="en-US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等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35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不适用于决策树类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算法，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35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对于决策树而言，指数、对数变换等之间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没有差异</a:t>
            </a:r>
            <a:endParaRPr lang="zh-CN" altLang="en-US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595" y="733159"/>
            <a:ext cx="1598011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43FA0031-F59D-4C51-BD3C-A77228125B14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3.1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基本特征构造法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260590"/>
      </p:ext>
    </p:extLst>
  </p:cSld>
  <p:clrMapOvr>
    <a:masterClrMapping/>
  </p:clrMapOvr>
  <p:transition spd="med">
    <p:split orient="vert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文本占位符 337922">
            <a:extLst>
              <a:ext uri="{FF2B5EF4-FFF2-40B4-BE49-F238E27FC236}">
                <a16:creationId xmlns:a16="http://schemas.microsoft.com/office/drawing/2014/main" id="{6CDA76DF-C32A-4CD8-A48D-750DCB64A8A7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52000" y="756000"/>
            <a:ext cx="8640000" cy="4169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35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单调变换（</a:t>
            </a:r>
            <a:r>
              <a:rPr lang="zh-CN" altLang="en-US" sz="24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如对数变换、指数变换</a:t>
            </a:r>
            <a:r>
              <a:rPr lang="zh-CN" altLang="en-US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等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35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不适用于决策树类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算法，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35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对于决策树而言，指数、对数变换等之间没有差异</a:t>
            </a:r>
          </a:p>
          <a:p>
            <a:pPr marL="360000" indent="-360000" algn="just" fontAlgn="base">
              <a:lnSpc>
                <a:spcPct val="135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线性组合（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linear 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combination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35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仅适用于决策树以及基于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决策树的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ensemble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（如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gradient boosting, random forest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），因为常见的</a:t>
            </a:r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决策树模型不擅长捕获不同特征之间</a:t>
            </a:r>
            <a:r>
              <a:rPr lang="zh-CN" altLang="en-US" sz="22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的相关性</a:t>
            </a:r>
            <a:endParaRPr lang="en-US" altLang="zh-CN" sz="2200" b="1" dirty="0">
              <a:solidFill>
                <a:srgbClr val="FF67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35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不适用于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SVM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、线性回归、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神经网络等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595" y="733159"/>
            <a:ext cx="1598011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032" y="2442591"/>
            <a:ext cx="3397568" cy="513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43FA0031-F59D-4C51-BD3C-A77228125B14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3.1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基本特征构造法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222912"/>
      </p:ext>
    </p:extLst>
  </p:cSld>
  <p:clrMapOvr>
    <a:masterClrMapping/>
  </p:clrMapOvr>
  <p:transition spd="med">
    <p:split orient="vert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文本占位符 337922">
            <a:extLst>
              <a:ext uri="{FF2B5EF4-FFF2-40B4-BE49-F238E27FC236}">
                <a16:creationId xmlns:a16="http://schemas.microsoft.com/office/drawing/2014/main" id="{6CDA76DF-C32A-4CD8-A48D-750DCB64A8A7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52000" y="756000"/>
            <a:ext cx="8640000" cy="608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35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单调变换（</a:t>
            </a:r>
            <a:r>
              <a:rPr lang="zh-CN" altLang="en-US" sz="24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如对数变换、指数变换</a:t>
            </a:r>
            <a:r>
              <a:rPr lang="zh-CN" altLang="en-US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等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35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不适用于决策树类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算法，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35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对于决策树而言，指数、对数变换等之间没有差异</a:t>
            </a:r>
          </a:p>
          <a:p>
            <a:pPr marL="360000" indent="-360000" algn="just" fontAlgn="base">
              <a:lnSpc>
                <a:spcPct val="135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线性组合（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linear 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combination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35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仅适用于决策树以及基于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决策树的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ensemble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（如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gradient boosting, random forest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），因为常见的</a:t>
            </a:r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决策树模型不擅长捕获不同特征之间</a:t>
            </a:r>
            <a:r>
              <a:rPr lang="zh-CN" altLang="en-US" sz="22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的相关性</a:t>
            </a:r>
            <a:endParaRPr lang="en-US" altLang="zh-CN" sz="2200" b="1" dirty="0">
              <a:solidFill>
                <a:srgbClr val="FF67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35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不适用于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SVM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、线性回归、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神经网络等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35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比例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特征（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ratio feature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）：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x1/x2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35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绝对值（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absolute 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value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35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最大值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max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（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x1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x2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），最小值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min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（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x1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x2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595" y="733159"/>
            <a:ext cx="1598011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032" y="2442591"/>
            <a:ext cx="3397568" cy="513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43FA0031-F59D-4C51-BD3C-A77228125B14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3.1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基本特征构造法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321983"/>
      </p:ext>
    </p:extLst>
  </p:cSld>
  <p:clrMapOvr>
    <a:masterClrMapping/>
  </p:clrMapOvr>
  <p:transition spd="med">
    <p:split orient="vert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决策树算法特征构造，适合采用什么方法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单调变换</a:t>
            </a:r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线性组合</a:t>
            </a:r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绝对值</a:t>
            </a: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FF99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>
            <p:custDataLst>
              <p:tags r:id="rId9"/>
            </p:custDataLst>
          </p:nvPr>
        </p:nvSpPr>
        <p:spPr>
          <a:xfrm>
            <a:off x="6156176" y="6174292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提交</a:t>
            </a:r>
          </a:p>
        </p:txBody>
      </p:sp>
      <p:grpSp>
        <p:nvGrpSpPr>
          <p:cNvPr id="20" name="组合 19"/>
          <p:cNvGrpSpPr/>
          <p:nvPr>
            <p:custDataLst>
              <p:tags r:id="rId10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" name="ColorBlock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" name="TypeText"/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单选题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15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7063418"/>
      </p:ext>
    </p:extLst>
  </p:cSld>
  <p:clrMapOvr>
    <a:masterClrMapping/>
  </p:clrMapOvr>
  <p:transition spd="med">
    <p:split orient="vert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7BED7E9-3EEB-4131-8539-91497D867EAD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3.2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时间类型数据特征构造法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948043-0FC6-4567-AB6F-0D5FB66BFE89}"/>
              </a:ext>
            </a:extLst>
          </p:cNvPr>
          <p:cNvSpPr txBox="1">
            <a:spLocks noChangeArrowheads="1"/>
          </p:cNvSpPr>
          <p:nvPr/>
        </p:nvSpPr>
        <p:spPr>
          <a:xfrm>
            <a:off x="252000" y="756000"/>
            <a:ext cx="8640000" cy="49775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机器学习行内有句被奉为真理的话，</a:t>
            </a:r>
            <a:r>
              <a:rPr lang="zh-CN" altLang="en-US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数据和特征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决定了机器学习的上限，</a:t>
            </a:r>
            <a:r>
              <a:rPr lang="zh-CN" altLang="en-US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模型和算法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只是逼近这个上限而已</a:t>
            </a:r>
            <a:endParaRPr lang="en-US" altLang="zh-CN" sz="24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当数据质量不高、特征信息不明显，通常需要构造新特征</a:t>
            </a: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>
                <a:sym typeface="Times New Roman" panose="02020603050405020304" pitchFamily="18" charset="0"/>
              </a:rPr>
              <a:t>基本特征构造法</a:t>
            </a:r>
            <a:endParaRPr lang="en-US" altLang="zh-CN"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b="1">
                <a:solidFill>
                  <a:srgbClr val="FF6700"/>
                </a:solidFill>
                <a:sym typeface="Times New Roman" panose="02020603050405020304" pitchFamily="18" charset="0"/>
              </a:rPr>
              <a:t>时间类型数据特征构造法</a:t>
            </a:r>
            <a:endParaRPr lang="en-US" altLang="zh-CN" b="1">
              <a:solidFill>
                <a:srgbClr val="FF6700"/>
              </a:solidFill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>
                <a:sym typeface="Times New Roman" panose="02020603050405020304" pitchFamily="18" charset="0"/>
              </a:rPr>
              <a:t>时间序列数据特征构造法</a:t>
            </a:r>
            <a:endParaRPr lang="en-US" altLang="zh-CN"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当数据中既有连续数据，又有离散数据时，当采用类似神经网络这种优化机器学习方法，则需要</a:t>
            </a: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>
                <a:sym typeface="Times New Roman" panose="02020603050405020304" pitchFamily="18" charset="0"/>
              </a:rPr>
              <a:t>将离散数据特征进行哑编码</a:t>
            </a:r>
            <a:endParaRPr lang="zh-CN" altLang="en-US" dirty="0"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839431"/>
      </p:ext>
    </p:extLst>
  </p:cSld>
  <p:clrMapOvr>
    <a:masterClrMapping/>
  </p:clrMapOvr>
  <p:transition spd="med" advTm="45600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365C9DA-4078-4A97-A556-592C8BA77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7" y="1340768"/>
            <a:ext cx="8902446" cy="28216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矩形 5"/>
          <p:cNvSpPr/>
          <p:nvPr/>
        </p:nvSpPr>
        <p:spPr>
          <a:xfrm>
            <a:off x="4004783" y="1196752"/>
            <a:ext cx="685800" cy="3168352"/>
          </a:xfrm>
          <a:prstGeom prst="rect">
            <a:avLst/>
          </a:prstGeom>
          <a:noFill/>
          <a:ln>
            <a:solidFill>
              <a:srgbClr val="FF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3884055" y="4399043"/>
            <a:ext cx="9272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sz="1800" b="1">
                <a:solidFill>
                  <a:srgbClr val="FF67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平均值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45004B8-3969-43E5-8F5C-FADA798DF1CA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071964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2.1 </a:t>
            </a:r>
            <a:r>
              <a:rPr lang="zh-CN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数据清洗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——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如何处理丢失数据？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485295"/>
      </p:ext>
    </p:extLst>
  </p:cSld>
  <p:clrMapOvr>
    <a:masterClrMapping/>
  </p:clrMapOvr>
  <p:transition spd="med">
    <p:split orient="vert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25CB98F-302E-4CB1-892A-8B13E8F4E29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720000"/>
            <a:ext cx="1763687" cy="461665"/>
          </a:xfrm>
          <a:prstGeom prst="homePlate">
            <a:avLst/>
          </a:prstGeom>
          <a:solidFill>
            <a:srgbClr val="0070C0"/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题目内容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DA992C-B1AE-4837-8F70-373E13B91E34}"/>
              </a:ext>
            </a:extLst>
          </p:cNvPr>
          <p:cNvSpPr txBox="1"/>
          <p:nvPr/>
        </p:nvSpPr>
        <p:spPr>
          <a:xfrm>
            <a:off x="252000" y="1224000"/>
            <a:ext cx="8640000" cy="460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  光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伏发电具有波动性和间歇性，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大规</a:t>
            </a: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模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光伏电站并网运行可能对电力系统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的安</a:t>
            </a: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全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稳定经济运行造成影响。对光伏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电站的</a:t>
            </a: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输出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功率进行准确率预测，有助于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调度部</a:t>
            </a: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门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统筹安排常规能源和光伏发电的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协调配</a:t>
            </a: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合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，及时调整调度计划，合理安排电网运行方式。因此，本题旨在通过利用气象信息、历史数据、组件信息等，通过机器学习、人工智能方法，预测未来发电功率，为进一步为光伏发电功率提供准确的预测结果。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C3FDAD-3CAC-4D28-8560-09E47E141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87"/>
          <a:stretch/>
        </p:blipFill>
        <p:spPr>
          <a:xfrm>
            <a:off x="5508104" y="1564496"/>
            <a:ext cx="3300448" cy="2080528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5000A9BF-9E2C-4F58-A96B-620AC0F4A999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3.2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时间类型数据特征构造法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566838"/>
      </p:ext>
    </p:extLst>
  </p:cSld>
  <p:clrMapOvr>
    <a:masterClrMapping/>
  </p:clrMapOvr>
  <p:transition spd="med">
    <p:split orient="vert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25CB98F-302E-4CB1-892A-8B13E8F4E29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720000"/>
            <a:ext cx="1763687" cy="461665"/>
          </a:xfrm>
          <a:prstGeom prst="homePlate">
            <a:avLst/>
          </a:prstGeom>
          <a:solidFill>
            <a:srgbClr val="0070C0"/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题目数据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DA992C-B1AE-4837-8F70-373E13B91E34}"/>
              </a:ext>
            </a:extLst>
          </p:cNvPr>
          <p:cNvSpPr txBox="1"/>
          <p:nvPr/>
        </p:nvSpPr>
        <p:spPr>
          <a:xfrm>
            <a:off x="252000" y="1224000"/>
            <a:ext cx="3023856" cy="460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  训练集数据提供了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4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个电场的脱敏后的环境数据和电场实际辐照度和电场发电功率。测试集数据提供了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4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个电场的脱敏后的环境数据，需要利用这些数据预测每个时间点的光伏发电功率。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000A9BF-9E2C-4F58-A96B-620AC0F4A999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3.2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时间类型数据特征构造法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DE1C30B-5773-41BF-AC84-7B57214D9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534" y="1319001"/>
            <a:ext cx="5498466" cy="4314999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0447885"/>
      </p:ext>
    </p:extLst>
  </p:cSld>
  <p:clrMapOvr>
    <a:masterClrMapping/>
  </p:clrMapOvr>
  <p:transition spd="med">
    <p:split orient="vert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10195FA-6A90-454E-A4BB-349CD3CDC586}"/>
              </a:ext>
            </a:extLst>
          </p:cNvPr>
          <p:cNvSpPr txBox="1"/>
          <p:nvPr/>
        </p:nvSpPr>
        <p:spPr>
          <a:xfrm>
            <a:off x="252000" y="756000"/>
            <a:ext cx="8640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由于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光照在一天中不同时刻强度不同从而导致光伏功率差别很大，所以可以对一天时间划分为两段，即上午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10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点到下午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15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点为强光照时间，其余时间为弱光照时间，并分别打上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和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的标签，增加一维时刻特征。</a:t>
            </a:r>
            <a:endParaRPr lang="en-US" altLang="zh-CN" sz="18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34290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光照强度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也可能因为季节的变化而变化，所以可以将一年内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12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个月份划分为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4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个季节，定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4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5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月为春季，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7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8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月为夏季，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9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10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11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月为秋季，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12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月为冬季，分别对四个对应的季节打上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的标签，增加一维季节特征</a:t>
            </a:r>
            <a:endParaRPr lang="en-US" altLang="zh-CN" sz="18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34290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en-US" altLang="zh-CN" sz="18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…….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56" y="3021782"/>
            <a:ext cx="7019689" cy="377712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848442" y="2941214"/>
            <a:ext cx="576000" cy="3888000"/>
          </a:xfrm>
          <a:prstGeom prst="rect">
            <a:avLst/>
          </a:prstGeom>
          <a:noFill/>
          <a:ln>
            <a:solidFill>
              <a:srgbClr val="FF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8378" y="3646765"/>
            <a:ext cx="5040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季节变换特征</a:t>
            </a:r>
          </a:p>
        </p:txBody>
      </p:sp>
      <p:sp>
        <p:nvSpPr>
          <p:cNvPr id="9" name="矩形 8"/>
          <p:cNvSpPr/>
          <p:nvPr/>
        </p:nvSpPr>
        <p:spPr>
          <a:xfrm>
            <a:off x="6972041" y="2941214"/>
            <a:ext cx="1116000" cy="3888000"/>
          </a:xfrm>
          <a:prstGeom prst="rect">
            <a:avLst/>
          </a:prstGeom>
          <a:noFill/>
          <a:ln>
            <a:solidFill>
              <a:srgbClr val="FF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81335" y="3646765"/>
            <a:ext cx="3600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光照强度特征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5CA4A7A-4A98-419E-B39C-C63666BD0CE7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3.2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时间类型数据特征构造法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50370"/>
      </p:ext>
    </p:extLst>
  </p:cSld>
  <p:clrMapOvr>
    <a:masterClrMapping/>
  </p:clrMapOvr>
  <p:transition spd="med">
    <p:split orient="vert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6D9C6F9-7D9B-40A1-B5AE-851B4A79D95C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时间序列数据特征构造法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AEB8C3-6B0B-4043-80E9-BE1FBFFF1CA1}"/>
              </a:ext>
            </a:extLst>
          </p:cNvPr>
          <p:cNvSpPr txBox="1">
            <a:spLocks noChangeArrowheads="1"/>
          </p:cNvSpPr>
          <p:nvPr/>
        </p:nvSpPr>
        <p:spPr>
          <a:xfrm>
            <a:off x="252000" y="756000"/>
            <a:ext cx="8640000" cy="49775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机器学习行内有句被奉为真理的话，</a:t>
            </a:r>
            <a:r>
              <a:rPr lang="zh-CN" altLang="en-US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数据和特征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决定了机器学习的上限，</a:t>
            </a:r>
            <a:r>
              <a:rPr lang="zh-CN" altLang="en-US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模型和算法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只是逼近这个上限而已</a:t>
            </a:r>
            <a:endParaRPr lang="en-US" altLang="zh-CN" sz="24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当数据质量不高、特征信息不明显，通常需要构造新特征</a:t>
            </a: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>
                <a:sym typeface="Times New Roman" panose="02020603050405020304" pitchFamily="18" charset="0"/>
              </a:rPr>
              <a:t>基本特征构造法</a:t>
            </a:r>
            <a:endParaRPr lang="en-US" altLang="zh-CN"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>
                <a:sym typeface="Times New Roman" panose="02020603050405020304" pitchFamily="18" charset="0"/>
              </a:rPr>
              <a:t>时间类型数据特征构造法</a:t>
            </a:r>
            <a:endParaRPr lang="en-US" altLang="zh-CN"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b="1">
                <a:solidFill>
                  <a:srgbClr val="FF6700"/>
                </a:solidFill>
                <a:sym typeface="Times New Roman" panose="02020603050405020304" pitchFamily="18" charset="0"/>
              </a:rPr>
              <a:t>时间序列数据特征构造法</a:t>
            </a:r>
            <a:endParaRPr lang="en-US" altLang="zh-CN" b="1">
              <a:solidFill>
                <a:srgbClr val="FF6700"/>
              </a:solidFill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当数据中既有连续数据，又有离散数据时，当采用类似神经网络这种优化机器学习方法，则需要</a:t>
            </a: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>
                <a:sym typeface="Times New Roman" panose="02020603050405020304" pitchFamily="18" charset="0"/>
              </a:rPr>
              <a:t>将离散数据特征进行哑编码</a:t>
            </a:r>
            <a:endParaRPr lang="zh-CN" altLang="en-US" dirty="0"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359574"/>
      </p:ext>
    </p:extLst>
  </p:cSld>
  <p:clrMapOvr>
    <a:masterClrMapping/>
  </p:clrMapOvr>
  <p:transition spd="med" advTm="45600">
    <p:split orient="vert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52000" y="1224000"/>
            <a:ext cx="8640000" cy="1688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None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       轴承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有3种故障：外圈故障，内圈故障，滚珠故障，外加正常的工作状态。如表1所示，结合轴承的3种直径（直径1，直径2，直径3），轴承的工作状态有10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类：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619" y="3010078"/>
            <a:ext cx="6304762" cy="2152381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02F889B2-2D47-4D4F-B15B-327F92BF3E4D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时间序列数据特征构造法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5097A957-6BD8-48DD-B1DE-7103CB66A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5145" y="720000"/>
            <a:ext cx="1872000" cy="468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  <a:effectLst/>
        </p:spPr>
        <p:txBody>
          <a:bodyPr wrap="square" lIns="432000" anchor="ctr">
            <a:noAutofit/>
          </a:bodyPr>
          <a:lstStyle>
            <a:defPPr>
              <a:defRPr lang="zh-CN"/>
            </a:defPPr>
            <a:lvl1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latin typeface="Arial" panose="020B0604020202090204" pitchFamily="34" charset="0"/>
                <a:ea typeface="楷体_GB2312" pitchFamily="49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latin typeface="Arial" panose="020B0604020202090204" pitchFamily="34" charset="0"/>
                <a:ea typeface="楷体_GB2312" pitchFamily="49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latin typeface="Arial" panose="020B0604020202090204" pitchFamily="34" charset="0"/>
                <a:ea typeface="楷体_GB2312" pitchFamily="49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latin typeface="Arial" panose="020B0604020202090204" pitchFamily="34" charset="0"/>
                <a:ea typeface="楷体_GB2312" pitchFamily="49" charset="-122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latin typeface="Arial" panose="020B0604020202090204" pitchFamily="34" charset="0"/>
                <a:ea typeface="楷体_GB2312" pitchFamily="49" charset="-122"/>
              </a:defRPr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latin typeface="Arial" panose="020B0604020202090204" pitchFamily="34" charset="0"/>
                <a:ea typeface="楷体_GB2312" pitchFamily="49" charset="-122"/>
              </a:defRPr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latin typeface="Arial" panose="020B0604020202090204" pitchFamily="34" charset="0"/>
                <a:ea typeface="楷体_GB2312" pitchFamily="49" charset="-122"/>
              </a:defRPr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 algn="l"/>
            <a:r>
              <a:rPr lang="zh-CN" altLang="en-US" b="0">
                <a:solidFill>
                  <a:srgbClr val="0070C0"/>
                </a:solidFill>
                <a:sym typeface="Times New Roman" panose="02020603050405020304" pitchFamily="18" charset="0"/>
              </a:rPr>
              <a:t>任务介绍</a:t>
            </a:r>
            <a:endParaRPr lang="zh-CN" altLang="zh-CN" b="0">
              <a:solidFill>
                <a:srgbClr val="0070C0"/>
              </a:solidFill>
              <a:sym typeface="Times New Roman" panose="02020603050405020304" pitchFamily="18" charset="0"/>
            </a:endParaRP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F8B84400-2335-4493-A31E-65F066D4F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720000"/>
            <a:ext cx="2483767" cy="468000"/>
          </a:xfrm>
          <a:prstGeom prst="homePlate">
            <a:avLst/>
          </a:prstGeom>
          <a:solidFill>
            <a:srgbClr val="0070C0"/>
          </a:solidFill>
          <a:ln w="12700">
            <a:solidFill>
              <a:schemeClr val="accent1"/>
            </a:solidFill>
          </a:ln>
          <a:effectLst/>
        </p:spPr>
        <p:txBody>
          <a:bodyPr anchor="ctr">
            <a:no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buSzPct val="100000"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轴承故障检测</a:t>
            </a:r>
            <a:endParaRPr lang="zh-CN" altLang="zh-CN" sz="2400" b="1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997322"/>
      </p:ext>
    </p:extLst>
  </p:cSld>
  <p:clrMapOvr>
    <a:masterClrMapping/>
  </p:clrMapOvr>
  <p:transition spd="med">
    <p:split orient="vert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52000" y="756000"/>
            <a:ext cx="8640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数据集：</a:t>
            </a:r>
          </a:p>
          <a:p>
            <a:pPr marL="817200" lvl="1" indent="-360000" algn="just" fontAlgn="base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train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.csv，训练集数据，1到6000为按</a:t>
            </a:r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时间序列连续采样的振动信号数值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，每行数据是一个样本，共792条数据，第一列id字段为样本编号，最后一列label字段为标签数据，即轴承的工作状态，用数字0到9表示。</a:t>
            </a:r>
          </a:p>
          <a:p>
            <a:pPr marL="817200" lvl="1" indent="-360000" algn="just" fontAlgn="base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test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_data.csv，测试集数据，共528条数据，除无label字段外，其他字段同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训练集。</a:t>
            </a:r>
            <a:endParaRPr lang="zh-CN" altLang="en-US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6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2574171"/>
              </p:ext>
            </p:extLst>
          </p:nvPr>
        </p:nvGraphicFramePr>
        <p:xfrm>
          <a:off x="252000" y="4133777"/>
          <a:ext cx="8640000" cy="864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79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63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36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6000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HVV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0.5636499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1.069229242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-0.837759182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60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-0.018273952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0.021522655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7</a:t>
                      </a:r>
                      <a:endParaRPr lang="en-US" altLang="en-US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362" y="5023934"/>
            <a:ext cx="3811277" cy="1735016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4B7C90B1-195A-4C4B-B354-43973E3D1555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时间序列数据特征构造法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834679"/>
      </p:ext>
    </p:extLst>
  </p:cSld>
  <p:clrMapOvr>
    <a:masterClrMapping/>
  </p:clrMapOvr>
  <p:transition spd="med">
    <p:split orient="vert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52000" y="756000"/>
            <a:ext cx="8640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数据集：</a:t>
            </a:r>
          </a:p>
          <a:p>
            <a:pPr marL="817200" lvl="1" indent="-360000" algn="just" fontAlgn="base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train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.csv，训练集数据，1到6000为按</a:t>
            </a:r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时间序列连续采样的振动信号数值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，每行数据是一个样本，共792条数据，第一列id字段为样本编号，最后一列label字段为标签数据，即轴承的工作状态，用数字0到9表示。</a:t>
            </a:r>
          </a:p>
          <a:p>
            <a:pPr marL="817200" lvl="1" indent="-360000" algn="just" fontAlgn="base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test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_data.csv，测试集数据，共528条数据，除无label字段外，其他字段同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训练集。</a:t>
            </a:r>
            <a:endParaRPr lang="zh-CN" altLang="en-US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6" name="内容占位符 3"/>
          <p:cNvGraphicFramePr>
            <a:graphicFrameLocks/>
          </p:cNvGraphicFramePr>
          <p:nvPr/>
        </p:nvGraphicFramePr>
        <p:xfrm>
          <a:off x="252000" y="4133777"/>
          <a:ext cx="8640000" cy="864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79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63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36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6000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HVV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0.5636499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1.069229242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-0.837759182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60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-0.018273952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0.021522655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7</a:t>
                      </a:r>
                      <a:endParaRPr lang="en-US" altLang="en-US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362" y="5023934"/>
            <a:ext cx="3811277" cy="1735016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4B7C90B1-195A-4C4B-B354-43973E3D1555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时间序列数据特征构造法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06DAA688-FA74-4831-B637-1A1CC168AFD5}"/>
              </a:ext>
            </a:extLst>
          </p:cNvPr>
          <p:cNvSpPr txBox="1"/>
          <p:nvPr/>
        </p:nvSpPr>
        <p:spPr>
          <a:xfrm>
            <a:off x="6407696" y="5229200"/>
            <a:ext cx="2736304" cy="1134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原始数据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无法直接拿来预测轴承故障</a:t>
            </a:r>
          </a:p>
        </p:txBody>
      </p:sp>
    </p:spTree>
    <p:extLst>
      <p:ext uri="{BB962C8B-B14F-4D97-AF65-F5344CB8AC3E}">
        <p14:creationId xmlns:p14="http://schemas.microsoft.com/office/powerpoint/2010/main" val="3786160121"/>
      </p:ext>
    </p:extLst>
  </p:cSld>
  <p:clrMapOvr>
    <a:masterClrMapping/>
  </p:clrMapOvr>
  <p:transition spd="med">
    <p:split orient="vert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52000" y="1844824"/>
            <a:ext cx="8640000" cy="340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振动的幅值、频率和相位是振动的三个基本参数，称为振动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三要素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幅值：幅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值是掀动强度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的标志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频率：不同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的频率成分反映系统内不同的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振源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相位：利用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相位关系确定共振点、测量振型、旋转件动平衡、有源振动控制、降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噪等</a:t>
            </a:r>
            <a:endParaRPr lang="zh-CN" altLang="en-US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928E477-ACFB-4F61-8604-B643E914FC73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时间序列数据特征构造法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FEC57569-1AB6-4A5A-A981-A2C368DD62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2832983"/>
              </p:ext>
            </p:extLst>
          </p:nvPr>
        </p:nvGraphicFramePr>
        <p:xfrm>
          <a:off x="252000" y="836712"/>
          <a:ext cx="8640000" cy="864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79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63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36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6000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HVV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0.5636499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1.069229242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-0.837759182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60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-0.018273952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0.021522655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7</a:t>
                      </a:r>
                      <a:endParaRPr lang="en-US" altLang="en-US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1445175"/>
      </p:ext>
    </p:extLst>
  </p:cSld>
  <p:clrMapOvr>
    <a:masterClrMapping/>
  </p:clrMapOvr>
  <p:transition spd="med">
    <p:split orient="vert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52000" y="1844824"/>
            <a:ext cx="8640000" cy="340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振动的幅值、频率和相位是振动的三个基本参数，称为振动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三要素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幅值：幅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值是掀动强度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的标志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频率：不同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的频率成分反映系统内不同的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振源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相位：利用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相位关系确定共振点、测量振型、旋转件动平衡、有源振动控制、降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噪等</a:t>
            </a:r>
            <a:endParaRPr lang="zh-CN" altLang="en-US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928E477-ACFB-4F61-8604-B643E914FC73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时间序列数据特征构造法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FEC57569-1AB6-4A5A-A981-A2C368DD62FB}"/>
              </a:ext>
            </a:extLst>
          </p:cNvPr>
          <p:cNvGraphicFramePr>
            <a:graphicFrameLocks/>
          </p:cNvGraphicFramePr>
          <p:nvPr/>
        </p:nvGraphicFramePr>
        <p:xfrm>
          <a:off x="252000" y="836712"/>
          <a:ext cx="8640000" cy="864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79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63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36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6000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HVV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0.5636499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1.069229242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-0.837759182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60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-0.018273952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0.021522655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7</a:t>
                      </a:r>
                      <a:endParaRPr lang="en-US" altLang="en-US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8">
            <a:extLst>
              <a:ext uri="{FF2B5EF4-FFF2-40B4-BE49-F238E27FC236}">
                <a16:creationId xmlns:a16="http://schemas.microsoft.com/office/drawing/2014/main" id="{6372C440-F9D6-4587-8F43-472DD78CAD80}"/>
              </a:ext>
            </a:extLst>
          </p:cNvPr>
          <p:cNvSpPr txBox="1"/>
          <p:nvPr/>
        </p:nvSpPr>
        <p:spPr>
          <a:xfrm>
            <a:off x="1475656" y="5559623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振动三要素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能够体现</a:t>
            </a:r>
            <a:r>
              <a:rPr lang="zh-CN" altLang="en-US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轴承故障不同特征</a:t>
            </a:r>
          </a:p>
        </p:txBody>
      </p:sp>
    </p:spTree>
    <p:extLst>
      <p:ext uri="{BB962C8B-B14F-4D97-AF65-F5344CB8AC3E}">
        <p14:creationId xmlns:p14="http://schemas.microsoft.com/office/powerpoint/2010/main" val="3493760949"/>
      </p:ext>
    </p:extLst>
  </p:cSld>
  <p:clrMapOvr>
    <a:masterClrMapping/>
  </p:clrMapOvr>
  <p:transition spd="med">
    <p:split orient="vert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52000" y="1844824"/>
            <a:ext cx="8640000" cy="1755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振动三要素特征构造（幅值、频率和相位）</a:t>
            </a:r>
            <a:endParaRPr lang="en-US" altLang="zh-CN" sz="24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傅里叶变换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(Fourier transform)</a:t>
            </a:r>
          </a:p>
          <a:p>
            <a:pPr marL="817200" lvl="1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小波变换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(Wavelet transform)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928E477-ACFB-4F61-8604-B643E914FC73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73914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时间序列数据特征构造法</a:t>
            </a:r>
            <a:endParaRPr lang="zh-CN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FEC57569-1AB6-4A5A-A981-A2C368DD62FB}"/>
              </a:ext>
            </a:extLst>
          </p:cNvPr>
          <p:cNvGraphicFramePr>
            <a:graphicFrameLocks/>
          </p:cNvGraphicFramePr>
          <p:nvPr/>
        </p:nvGraphicFramePr>
        <p:xfrm>
          <a:off x="252000" y="836712"/>
          <a:ext cx="8640000" cy="864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79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63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36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……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6000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HVV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0.5636499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1.069229242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-0.837759182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60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-0.018273952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0.021522655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7</a:t>
                      </a:r>
                      <a:endParaRPr lang="en-US" altLang="en-US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1CB87114-2D08-4B3C-87D7-2F5F4578C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1013" y="3660500"/>
            <a:ext cx="3365714" cy="302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C9C277-0E7A-4571-BAF2-62CA99E16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880" y="3660500"/>
            <a:ext cx="3920158" cy="3023238"/>
          </a:xfrm>
          <a:prstGeom prst="rect">
            <a:avLst/>
          </a:prstGeom>
          <a:ln>
            <a:solidFill>
              <a:srgbClr val="DB6871"/>
            </a:solidFill>
          </a:ln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0609117F-EE90-49F5-BB46-9B33EA02CE0E}"/>
              </a:ext>
            </a:extLst>
          </p:cNvPr>
          <p:cNvSpPr txBox="1"/>
          <p:nvPr/>
        </p:nvSpPr>
        <p:spPr>
          <a:xfrm>
            <a:off x="3593715" y="4674652"/>
            <a:ext cx="14608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对比</a:t>
            </a:r>
            <a:r>
              <a:rPr lang="en-US" altLang="zh-CN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种轴承故障，频谱具有差异性</a:t>
            </a:r>
          </a:p>
        </p:txBody>
      </p:sp>
    </p:spTree>
    <p:extLst>
      <p:ext uri="{BB962C8B-B14F-4D97-AF65-F5344CB8AC3E}">
        <p14:creationId xmlns:p14="http://schemas.microsoft.com/office/powerpoint/2010/main" val="3775827388"/>
      </p:ext>
    </p:extLst>
  </p:cSld>
  <p:clrMapOvr>
    <a:masterClrMapping/>
  </p:clrMapOvr>
  <p:transition spd="med">
    <p:split orient="vert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Score&quot;:1.0,&quot;Answers&quot;:[&quot;507.93&quot;],&quot;CaseSensitive&quot;:false,&quot;FuzzyMatch&quot;:true}]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Score&quot;:1.0,&quot;Answers&quot;:[&quot;4&quot;],&quot;CaseSensitive&quot;:false,&quot;FuzzyMatch&quot;:true}]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Score&quot;:1.0,&quot;Answers&quot;:[&quot;0.716&quot;],&quot;CaseSensitive&quot;:false,&quot;FuzzyMatch&quot;:true}]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Score&quot;:1.0,&quot;Answers&quot;:[&quot;1.225&quot;],&quot;CaseSensitive&quot;:false,&quot;FuzzyMatch&quot;:true}]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2_Office 主题​​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qfomv45i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2143</TotalTime>
  <Words>8960</Words>
  <Application>Microsoft Office PowerPoint</Application>
  <PresentationFormat>全屏显示(4:3)</PresentationFormat>
  <Paragraphs>2305</Paragraphs>
  <Slides>126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126</vt:i4>
      </vt:variant>
    </vt:vector>
  </HeadingPairs>
  <TitlesOfParts>
    <vt:vector size="139" baseType="lpstr">
      <vt:lpstr>等线</vt:lpstr>
      <vt:lpstr>微软雅黑</vt:lpstr>
      <vt:lpstr>微软雅黑 Light</vt:lpstr>
      <vt:lpstr>Arial</vt:lpstr>
      <vt:lpstr>Cambria Math</vt:lpstr>
      <vt:lpstr>Tahoma</vt:lpstr>
      <vt:lpstr>Times New Roman</vt:lpstr>
      <vt:lpstr>Wingdings</vt:lpstr>
      <vt:lpstr>2_Office 主题​​</vt:lpstr>
      <vt:lpstr>Equation.3</vt:lpstr>
      <vt:lpstr>Bitmap Image</vt:lpstr>
      <vt:lpstr>Equation</vt:lpstr>
      <vt:lpstr>公式</vt:lpstr>
      <vt:lpstr>PowerPoint 演示文稿</vt:lpstr>
      <vt:lpstr>PowerPoint 演示文稿</vt:lpstr>
      <vt:lpstr>1 数据质量</vt:lpstr>
      <vt:lpstr>PowerPoint 演示文稿</vt:lpstr>
      <vt:lpstr>2 数据预处理 —— 主要任务</vt:lpstr>
      <vt:lpstr>2.1 数据清洗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2.2 数据集成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2.5 相关分析（连续变量）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2.6 协方差</vt:lpstr>
      <vt:lpstr>2.6 协方差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2.9 数据规约策略</vt:lpstr>
      <vt:lpstr>2.9 降数据典型方法 —— 抽样法</vt:lpstr>
      <vt:lpstr>PowerPoint 演示文稿</vt:lpstr>
      <vt:lpstr>PowerPoint 演示文稿</vt:lpstr>
      <vt:lpstr>2.9 样本大小对数据质量的影响</vt:lpstr>
      <vt:lpstr>PowerPoint 演示文稿</vt:lpstr>
      <vt:lpstr>PowerPoint 演示文稿</vt:lpstr>
      <vt:lpstr>2.10 数据压缩</vt:lpstr>
      <vt:lpstr>2.11 数据规约策略小结</vt:lpstr>
      <vt:lpstr>2.12 数据转换和离散化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 特征构造</vt:lpstr>
      <vt:lpstr>3.1 基本特征构造法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题目内容</vt:lpstr>
      <vt:lpstr>题目数据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丢失数据处理</vt:lpstr>
      <vt:lpstr>最小 — 最大规范化</vt:lpstr>
      <vt:lpstr>Z分数规范化</vt:lpstr>
      <vt:lpstr>PowerPoint 演示文稿</vt:lpstr>
    </vt:vector>
  </TitlesOfParts>
  <Company>CS Dept., ZZU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Ming Fan</dc:creator>
  <cp:lastModifiedBy>zyding</cp:lastModifiedBy>
  <cp:revision>376</cp:revision>
  <dcterms:created xsi:type="dcterms:W3CDTF">2002-07-21T08:37:06Z</dcterms:created>
  <dcterms:modified xsi:type="dcterms:W3CDTF">2022-02-22T04:05:59Z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